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  <p:sldMasterId id="214748371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</p:sldIdLst>
  <p:sldSz cy="5143500" cx="9144000"/>
  <p:notesSz cx="6797675" cy="9925050"/>
  <p:embeddedFontLst>
    <p:embeddedFont>
      <p:font typeface="Arial Narrow"/>
      <p:regular r:id="rId40"/>
      <p:bold r:id="rId41"/>
      <p:italic r:id="rId42"/>
      <p:boldItalic r:id="rId43"/>
    </p:embeddedFont>
    <p:embeddedFont>
      <p:font typeface="Arial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29">
          <p15:clr>
            <a:srgbClr val="A4A3A4"/>
          </p15:clr>
        </p15:guide>
        <p15:guide id="2" orient="horz" pos="2981">
          <p15:clr>
            <a:srgbClr val="A4A3A4"/>
          </p15:clr>
        </p15:guide>
        <p15:guide id="3" orient="horz" pos="686">
          <p15:clr>
            <a:srgbClr val="A4A3A4"/>
          </p15:clr>
        </p15:guide>
        <p15:guide id="4" orient="horz" pos="557">
          <p15:clr>
            <a:srgbClr val="A4A3A4"/>
          </p15:clr>
        </p15:guide>
        <p15:guide id="5" pos="431">
          <p15:clr>
            <a:srgbClr val="A4A3A4"/>
          </p15:clr>
        </p15:guide>
        <p15:guide id="6" pos="654">
          <p15:clr>
            <a:srgbClr val="A4A3A4"/>
          </p15:clr>
        </p15:guide>
        <p15:guide id="7" pos="5317">
          <p15:clr>
            <a:srgbClr val="A4A3A4"/>
          </p15:clr>
        </p15:guide>
        <p15:guide id="8" pos="5749">
          <p15:clr>
            <a:srgbClr val="A4A3A4"/>
          </p15:clr>
        </p15:guide>
        <p15:guide id="9" orient="horz" pos="3092">
          <p15:clr>
            <a:srgbClr val="A4A3A4"/>
          </p15:clr>
        </p15:guide>
        <p15:guide id="10" orient="horz" pos="30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E6AE9B-6B92-4AF4-9A2E-E1728C9A28D9}">
  <a:tblStyle styleId="{CEE6AE9B-6B92-4AF4-9A2E-E1728C9A28D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9" orient="horz"/>
        <p:guide pos="2981" orient="horz"/>
        <p:guide pos="686" orient="horz"/>
        <p:guide pos="557" orient="horz"/>
        <p:guide pos="431"/>
        <p:guide pos="654"/>
        <p:guide pos="5317"/>
        <p:guide pos="5749"/>
        <p:guide pos="3092" orient="horz"/>
        <p:guide pos="308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3126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20" Type="http://schemas.openxmlformats.org/officeDocument/2006/relationships/slide" Target="slides/slide11.xml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22" Type="http://schemas.openxmlformats.org/officeDocument/2006/relationships/slide" Target="slides/slide13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2.xml"/><Relationship Id="rId43" Type="http://schemas.openxmlformats.org/officeDocument/2006/relationships/font" Target="fonts/ArialNarrow-boldItalic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안녕하십니까 </a:t>
            </a:r>
            <a:endParaRPr b="0" i="0" sz="9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:notes"/>
          <p:cNvSpPr txBox="1"/>
          <p:nvPr>
            <p:ph idx="12" type="sldNum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0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1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2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2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3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4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14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장기거래의 전형적인 기증자는 주로 빈곤국가의 사회ㆍ경제적 취약계층이며, 전형적인 수혜자는 선진국의 부유한 환자들</a:t>
            </a:r>
            <a:endParaRPr b="0" i="0" sz="9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:notes"/>
          <p:cNvSpPr txBox="1"/>
          <p:nvPr>
            <p:ph idx="12" type="sldNum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5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5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5:notes"/>
          <p:cNvSpPr txBox="1"/>
          <p:nvPr>
            <p:ph idx="12" type="sldNum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7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8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8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9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9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0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0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1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1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2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2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3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4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5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6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6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7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7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8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9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9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0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:notes"/>
          <p:cNvSpPr txBox="1"/>
          <p:nvPr>
            <p:ph idx="12" type="sldNum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8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9:notes"/>
          <p:cNvSpPr/>
          <p:nvPr>
            <p:ph idx="2" type="sldImg"/>
          </p:nvPr>
        </p:nvSpPr>
        <p:spPr>
          <a:xfrm>
            <a:off x="92075" y="744538"/>
            <a:ext cx="6613525" cy="372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Relationship Id="rId3" Type="http://schemas.openxmlformats.org/officeDocument/2006/relationships/image" Target="../media/image27.png"/><Relationship Id="rId4" Type="http://schemas.openxmlformats.org/officeDocument/2006/relationships/image" Target="../media/image29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표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520" cy="514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72" y="4621206"/>
            <a:ext cx="664781" cy="3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7458269" y="4130351"/>
            <a:ext cx="1461796" cy="78377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74781" l="0" r="89488" t="18567"/>
          <a:stretch/>
        </p:blipFill>
        <p:spPr>
          <a:xfrm>
            <a:off x="293372" y="4621207"/>
            <a:ext cx="961053" cy="42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스터">
  <p:cSld name="마스터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8301791" y="4847831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00" lIns="130625" spcFirstLastPara="1" rIns="130625" wrap="square" tIns="653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68" y="0"/>
            <a:ext cx="91404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021" y="199012"/>
            <a:ext cx="1313823" cy="76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1" y="-1"/>
            <a:ext cx="8229600" cy="103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0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454026" y="1148954"/>
            <a:ext cx="4067175" cy="3651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3537" lvl="1" marL="914400" marR="0" rtl="0" algn="l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125"/>
              <a:buFont typeface="Arial"/>
              <a:buChar char="–"/>
              <a:defRPr b="0" i="0" sz="2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3661" lvl="2" marL="1371600" marR="0" rtl="0" algn="l"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12"/>
              <a:buFont typeface="Arial"/>
              <a:buChar char="•"/>
              <a:defRPr b="0" i="0" sz="18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627562" y="1148954"/>
            <a:ext cx="4067176" cy="3651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3537" lvl="1" marL="914400" marR="0" rtl="0" algn="l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125"/>
              <a:buFont typeface="Arial"/>
              <a:buChar char="–"/>
              <a:defRPr b="0" i="0" sz="2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3661" lvl="2" marL="1371600" marR="0" rtl="0" algn="l"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12"/>
              <a:buFont typeface="Arial"/>
              <a:buChar char="•"/>
              <a:defRPr b="0" i="0" sz="18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457201" y="-1"/>
            <a:ext cx="8229600" cy="103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0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스터">
  <p:cSld name="마스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1160" cy="514752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912359" y="124408"/>
            <a:ext cx="1163677" cy="64070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>
  <p:cSld name="6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슬라이드">
  <p:cSld name="7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제목 슬라이드">
  <p:cSld name="8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콘텐츠 2개">
  <p:cSld name="1_콘텐츠 2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>
  <p:cSld name="1_제목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마스터">
  <p:cSld name="1_마스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301791" y="4847831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5300" lIns="130625" spcFirstLastPara="1" rIns="130625" wrap="square" tIns="653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25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5" name="Google Shape;6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68" y="0"/>
            <a:ext cx="91404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021" y="199012"/>
            <a:ext cx="1313823" cy="76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laceholders">
  <p:cSld name="2 placeholder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316800" y="515422"/>
            <a:ext cx="8510400" cy="39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5"/>
              <a:buFont typeface="Arial"/>
              <a:buNone/>
              <a:defRPr b="0" i="0" sz="2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30"/>
          <p:cNvSpPr txBox="1"/>
          <p:nvPr>
            <p:ph idx="1" type="body"/>
          </p:nvPr>
        </p:nvSpPr>
        <p:spPr>
          <a:xfrm>
            <a:off x="316801" y="1312223"/>
            <a:ext cx="4096800" cy="2955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accent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accent5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accent3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rgbClr val="001423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0"/>
          <p:cNvSpPr txBox="1"/>
          <p:nvPr>
            <p:ph idx="2" type="body"/>
          </p:nvPr>
        </p:nvSpPr>
        <p:spPr>
          <a:xfrm>
            <a:off x="4730400" y="1312224"/>
            <a:ext cx="4096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accent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accent5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accent3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rgbClr val="001423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0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3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512"/>
              </a:spcBef>
              <a:spcAft>
                <a:spcPts val="0"/>
              </a:spcAft>
              <a:buClr>
                <a:srgbClr val="888888"/>
              </a:buClr>
              <a:buSzPts val="2562"/>
              <a:buFont typeface="Arial"/>
              <a:buNone/>
              <a:defRPr b="0" i="0" sz="256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2250"/>
              <a:buFont typeface="Arial"/>
              <a:buNone/>
              <a:defRPr b="0" i="0" sz="22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Font typeface="Arial"/>
              <a:buNone/>
              <a:defRPr b="0" i="0" sz="18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25"/>
              </a:spcBef>
              <a:spcAft>
                <a:spcPts val="0"/>
              </a:spcAft>
              <a:buClr>
                <a:srgbClr val="888888"/>
              </a:buClr>
              <a:buSzPts val="1625"/>
              <a:buFont typeface="Arial"/>
              <a:buNone/>
              <a:defRPr b="0" i="0" sz="16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25" spcFirstLastPara="1" rIns="130625" wrap="square" tIns="65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1"/>
          <p:cNvSpPr txBox="1"/>
          <p:nvPr>
            <p:ph idx="11" type="ftr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25" spcFirstLastPara="1" rIns="130625" wrap="square" tIns="65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25" spcFirstLastPara="1" rIns="130625" wrap="square" tIns="653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7458269" y="4130351"/>
            <a:ext cx="1461796" cy="78377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68374" l="0" r="88946" t="23764"/>
          <a:stretch/>
        </p:blipFill>
        <p:spPr>
          <a:xfrm>
            <a:off x="152400" y="4634204"/>
            <a:ext cx="1010816" cy="40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32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33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3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3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34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4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4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35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5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6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6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7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8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38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38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9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9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0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40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40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40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411481" y="238601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99"/>
              <a:buFont typeface="Arial"/>
              <a:buNone/>
              <a:defRPr b="1" i="0" sz="3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41"/>
          <p:cNvSpPr txBox="1"/>
          <p:nvPr>
            <p:ph idx="1" type="body"/>
          </p:nvPr>
        </p:nvSpPr>
        <p:spPr>
          <a:xfrm>
            <a:off x="457201" y="1157288"/>
            <a:ext cx="8229600" cy="341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287" lvl="0" marL="457200" marR="0" rtl="0" algn="l"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2562"/>
              <a:buFont typeface="Arial"/>
              <a:buChar char="•"/>
              <a:defRPr b="0" i="0" sz="25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1"/>
          <p:cNvSpPr txBox="1"/>
          <p:nvPr>
            <p:ph idx="2" type="body"/>
          </p:nvPr>
        </p:nvSpPr>
        <p:spPr>
          <a:xfrm>
            <a:off x="457200" y="4622680"/>
            <a:ext cx="8182800" cy="231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28575" spcFirstLastPara="1" rIns="128575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None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7975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–"/>
              <a:def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1"/>
          <p:cNvSpPr txBox="1"/>
          <p:nvPr>
            <p:ph idx="3" type="body"/>
          </p:nvPr>
        </p:nvSpPr>
        <p:spPr>
          <a:xfrm>
            <a:off x="457200" y="4857750"/>
            <a:ext cx="36108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60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2"/>
              <a:buFont typeface="Arial"/>
              <a:buAutoNum type="arabicPeriod"/>
              <a:defRPr b="0" i="0" sz="1062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7147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b="0" i="0" sz="2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662" lvl="2" marL="1371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787" lvl="3" marL="1828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–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1787" lvl="4" marL="22860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»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1787" lvl="5" marL="27432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1787" lvl="6" marL="32004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787" lvl="7" marL="36576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1787" lvl="8" marL="4114800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ook\Desktop\Trulicity_Slide_표지 수정_T2DM.jpg" id="132" name="Google Shape;13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 txBox="1"/>
          <p:nvPr>
            <p:ph type="title"/>
          </p:nvPr>
        </p:nvSpPr>
        <p:spPr>
          <a:xfrm>
            <a:off x="411480" y="238602"/>
            <a:ext cx="7550834" cy="543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44"/>
          <p:cNvSpPr txBox="1"/>
          <p:nvPr>
            <p:ph idx="1" type="body"/>
          </p:nvPr>
        </p:nvSpPr>
        <p:spPr>
          <a:xfrm>
            <a:off x="440356" y="1049275"/>
            <a:ext cx="7545405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97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6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7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8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9"/>
          <p:cNvSpPr txBox="1"/>
          <p:nvPr>
            <p:ph type="title"/>
          </p:nvPr>
        </p:nvSpPr>
        <p:spPr>
          <a:xfrm>
            <a:off x="411480" y="238602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0" name="Google Shape;150;p49"/>
          <p:cNvSpPr txBox="1"/>
          <p:nvPr>
            <p:ph idx="1" type="body"/>
          </p:nvPr>
        </p:nvSpPr>
        <p:spPr>
          <a:xfrm>
            <a:off x="457200" y="1060669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49"/>
          <p:cNvSpPr txBox="1"/>
          <p:nvPr>
            <p:ph idx="2" type="body"/>
          </p:nvPr>
        </p:nvSpPr>
        <p:spPr>
          <a:xfrm>
            <a:off x="4648200" y="1060669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0"/>
          <p:cNvSpPr txBox="1"/>
          <p:nvPr>
            <p:ph type="title"/>
          </p:nvPr>
        </p:nvSpPr>
        <p:spPr>
          <a:xfrm>
            <a:off x="411480" y="238602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50"/>
          <p:cNvSpPr txBox="1"/>
          <p:nvPr>
            <p:ph idx="1" type="body"/>
          </p:nvPr>
        </p:nvSpPr>
        <p:spPr>
          <a:xfrm>
            <a:off x="457200" y="860747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50"/>
          <p:cNvSpPr txBox="1"/>
          <p:nvPr>
            <p:ph idx="2" type="body"/>
          </p:nvPr>
        </p:nvSpPr>
        <p:spPr>
          <a:xfrm>
            <a:off x="457200" y="134056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50"/>
          <p:cNvSpPr txBox="1"/>
          <p:nvPr>
            <p:ph idx="3" type="body"/>
          </p:nvPr>
        </p:nvSpPr>
        <p:spPr>
          <a:xfrm>
            <a:off x="4645026" y="86074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50"/>
          <p:cNvSpPr txBox="1"/>
          <p:nvPr>
            <p:ph idx="4" type="body"/>
          </p:nvPr>
        </p:nvSpPr>
        <p:spPr>
          <a:xfrm>
            <a:off x="4645026" y="134056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1"/>
          <p:cNvSpPr txBox="1"/>
          <p:nvPr>
            <p:ph type="title"/>
          </p:nvPr>
        </p:nvSpPr>
        <p:spPr>
          <a:xfrm>
            <a:off x="411480" y="238602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5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270"/>
              </a:spcBef>
              <a:spcAft>
                <a:spcPts val="0"/>
              </a:spcAft>
              <a:buClr>
                <a:srgbClr val="89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5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5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5"/>
          <p:cNvSpPr txBox="1"/>
          <p:nvPr>
            <p:ph type="ctrTitle"/>
          </p:nvPr>
        </p:nvSpPr>
        <p:spPr>
          <a:xfrm>
            <a:off x="483925" y="1858592"/>
            <a:ext cx="702128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55"/>
          <p:cNvSpPr txBox="1"/>
          <p:nvPr/>
        </p:nvSpPr>
        <p:spPr>
          <a:xfrm>
            <a:off x="343646" y="3216943"/>
            <a:ext cx="6134156" cy="332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75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rPr>
              <a:t>Lilly confidential, 2015. For training purposes only.</a:t>
            </a:r>
            <a:endParaRPr/>
          </a:p>
        </p:txBody>
      </p:sp>
      <p:pic>
        <p:nvPicPr>
          <p:cNvPr id="175" name="Google Shape;17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26" y="290295"/>
            <a:ext cx="2696155" cy="10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9274" y="4703446"/>
            <a:ext cx="864257" cy="35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/>
          <p:nvPr>
            <p:ph type="title"/>
          </p:nvPr>
        </p:nvSpPr>
        <p:spPr>
          <a:xfrm>
            <a:off x="440355" y="238602"/>
            <a:ext cx="7521959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56"/>
          <p:cNvSpPr txBox="1"/>
          <p:nvPr>
            <p:ph idx="1" type="body"/>
          </p:nvPr>
        </p:nvSpPr>
        <p:spPr>
          <a:xfrm>
            <a:off x="440356" y="885826"/>
            <a:ext cx="7545405" cy="3557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97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7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8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9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0"/>
          <p:cNvSpPr txBox="1"/>
          <p:nvPr>
            <p:ph type="title"/>
          </p:nvPr>
        </p:nvSpPr>
        <p:spPr>
          <a:xfrm>
            <a:off x="379414" y="2026541"/>
            <a:ext cx="6211887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1"/>
          <p:cNvSpPr txBox="1"/>
          <p:nvPr>
            <p:ph type="title"/>
          </p:nvPr>
        </p:nvSpPr>
        <p:spPr>
          <a:xfrm>
            <a:off x="440355" y="238602"/>
            <a:ext cx="8200725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61"/>
          <p:cNvSpPr txBox="1"/>
          <p:nvPr>
            <p:ph idx="1" type="body"/>
          </p:nvPr>
        </p:nvSpPr>
        <p:spPr>
          <a:xfrm>
            <a:off x="457200" y="1060669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61"/>
          <p:cNvSpPr txBox="1"/>
          <p:nvPr>
            <p:ph idx="2" type="body"/>
          </p:nvPr>
        </p:nvSpPr>
        <p:spPr>
          <a:xfrm>
            <a:off x="4648200" y="1060669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2"/>
          <p:cNvSpPr txBox="1"/>
          <p:nvPr>
            <p:ph type="title"/>
          </p:nvPr>
        </p:nvSpPr>
        <p:spPr>
          <a:xfrm>
            <a:off x="440355" y="238602"/>
            <a:ext cx="8200725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62"/>
          <p:cNvSpPr txBox="1"/>
          <p:nvPr>
            <p:ph idx="1" type="body"/>
          </p:nvPr>
        </p:nvSpPr>
        <p:spPr>
          <a:xfrm>
            <a:off x="457200" y="860747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62"/>
          <p:cNvSpPr txBox="1"/>
          <p:nvPr>
            <p:ph idx="2" type="body"/>
          </p:nvPr>
        </p:nvSpPr>
        <p:spPr>
          <a:xfrm>
            <a:off x="457200" y="134056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62"/>
          <p:cNvSpPr txBox="1"/>
          <p:nvPr>
            <p:ph idx="3" type="body"/>
          </p:nvPr>
        </p:nvSpPr>
        <p:spPr>
          <a:xfrm>
            <a:off x="4645026" y="86074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62"/>
          <p:cNvSpPr txBox="1"/>
          <p:nvPr>
            <p:ph idx="4" type="body"/>
          </p:nvPr>
        </p:nvSpPr>
        <p:spPr>
          <a:xfrm>
            <a:off x="4645026" y="134056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3"/>
          <p:cNvSpPr txBox="1"/>
          <p:nvPr>
            <p:ph type="title"/>
          </p:nvPr>
        </p:nvSpPr>
        <p:spPr>
          <a:xfrm>
            <a:off x="440355" y="238602"/>
            <a:ext cx="8200725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" name="Google Shape;207;p6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None/>
              <a:defRPr b="0" i="0" sz="1313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270"/>
              </a:spcBef>
              <a:spcAft>
                <a:spcPts val="0"/>
              </a:spcAft>
              <a:buClr>
                <a:srgbClr val="89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9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9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6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2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521">
                <a:solidFill>
                  <a:srgbClr val="190B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제목 슬라이드">
  <p:cSld name="9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1"/>
          <p:cNvGrpSpPr/>
          <p:nvPr/>
        </p:nvGrpSpPr>
        <p:grpSpPr>
          <a:xfrm>
            <a:off x="4423602" y="254375"/>
            <a:ext cx="296798" cy="69914"/>
            <a:chOff x="1060450" y="361307"/>
            <a:chExt cx="479727" cy="113014"/>
          </a:xfrm>
        </p:grpSpPr>
        <p:sp>
          <p:nvSpPr>
            <p:cNvPr id="36" name="Google Shape;36;p11"/>
            <p:cNvSpPr/>
            <p:nvPr/>
          </p:nvSpPr>
          <p:spPr>
            <a:xfrm>
              <a:off x="1060450" y="361307"/>
              <a:ext cx="113014" cy="1130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1243806" y="361307"/>
              <a:ext cx="113014" cy="113014"/>
            </a:xfrm>
            <a:prstGeom prst="ellipse">
              <a:avLst/>
            </a:prstGeom>
            <a:solidFill>
              <a:srgbClr val="AFD9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1427163" y="361307"/>
              <a:ext cx="113014" cy="1130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29" Type="http://schemas.openxmlformats.org/officeDocument/2006/relationships/slideLayout" Target="../slideLayouts/slideLayout31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13.xml"/><Relationship Id="rId3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15.xml"/><Relationship Id="rId35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14.xml"/><Relationship Id="rId3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17.xml"/><Relationship Id="rId37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jp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jp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9047" y="273845"/>
            <a:ext cx="788590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  <a:defRPr b="0" i="0" sz="2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9047" y="1369218"/>
            <a:ext cx="7885906" cy="3263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725" lvl="0" marL="457200" marR="0" rtl="0" algn="l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7975" lvl="2" marL="13716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•"/>
              <a:defRPr b="0" i="0" sz="1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0037" lvl="3" marL="18288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0037" lvl="4" marL="22860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0037" lvl="5" marL="27432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0037" lvl="6" marL="32004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0037" lvl="7" marL="36576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0037" lvl="8" marL="4114800" marR="0" rtl="0" algn="l">
              <a:lnSpc>
                <a:spcPct val="90000"/>
              </a:lnSpc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9048" y="4767462"/>
            <a:ext cx="205680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9150" y="4767462"/>
            <a:ext cx="30857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2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8149" y="4767462"/>
            <a:ext cx="20568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ook\Desktop\2013_주문제작\2016.02.25_제이마케팅\JPG\Trulicity_Slide_02_2.jpg" id="128" name="Google Shape;128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2"/>
          <p:cNvSpPr txBox="1"/>
          <p:nvPr>
            <p:ph type="title"/>
          </p:nvPr>
        </p:nvSpPr>
        <p:spPr>
          <a:xfrm>
            <a:off x="411480" y="238602"/>
            <a:ext cx="8229600" cy="543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42"/>
          <p:cNvSpPr txBox="1"/>
          <p:nvPr>
            <p:ph idx="1" type="body"/>
          </p:nvPr>
        </p:nvSpPr>
        <p:spPr>
          <a:xfrm>
            <a:off x="411480" y="1049275"/>
            <a:ext cx="8258475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97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66">
          <p15:clr>
            <a:srgbClr val="F26B43"/>
          </p15:clr>
        </p15:guide>
        <p15:guide id="2" pos="5448">
          <p15:clr>
            <a:srgbClr val="F26B43"/>
          </p15:clr>
        </p15:guide>
        <p15:guide id="3" pos="254">
          <p15:clr>
            <a:srgbClr val="F26B43"/>
          </p15:clr>
        </p15:guide>
        <p15:guide id="4" orient="horz" pos="19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orient="horz" pos="8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ook\Desktop\2013_주문제작\2016.02.25_제이마케팅\JPG\Trulicity_Slide_02_2.jpg" id="168" name="Google Shape;1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4"/>
          <p:cNvSpPr txBox="1"/>
          <p:nvPr>
            <p:ph type="title"/>
          </p:nvPr>
        </p:nvSpPr>
        <p:spPr>
          <a:xfrm>
            <a:off x="440355" y="238602"/>
            <a:ext cx="8200725" cy="54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54"/>
          <p:cNvSpPr txBox="1"/>
          <p:nvPr>
            <p:ph idx="1" type="body"/>
          </p:nvPr>
        </p:nvSpPr>
        <p:spPr>
          <a:xfrm>
            <a:off x="440355" y="885826"/>
            <a:ext cx="8229600" cy="3557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1975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975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•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13"/>
              <a:buFont typeface="Arial"/>
              <a:buChar char="–"/>
              <a:defRPr b="0" i="0" sz="1313" u="none" cap="none" strike="noStrike">
                <a:solidFill>
                  <a:srgbClr val="6158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2">
          <p15:clr>
            <a:srgbClr val="F26B43"/>
          </p15:clr>
        </p15:guide>
        <p15:guide id="2" pos="264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744">
          <p15:clr>
            <a:srgbClr val="F26B43"/>
          </p15:clr>
        </p15:guide>
        <p15:guide id="5" orient="horz" pos="39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32.jpg"/><Relationship Id="rId5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58.png"/><Relationship Id="rId8" Type="http://schemas.openxmlformats.org/officeDocument/2006/relationships/image" Target="../media/image66.png"/><Relationship Id="rId11" Type="http://schemas.openxmlformats.org/officeDocument/2006/relationships/image" Target="../media/image62.png"/><Relationship Id="rId10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9.png"/><Relationship Id="rId10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8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7"/>
          <p:cNvSpPr/>
          <p:nvPr/>
        </p:nvSpPr>
        <p:spPr>
          <a:xfrm>
            <a:off x="471167" y="1431927"/>
            <a:ext cx="672870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신이식 수혜자 및 공여자의 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맞춤형 의료 서비스 제공을 위한 지침 개발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7"/>
          <p:cNvSpPr txBox="1"/>
          <p:nvPr/>
        </p:nvSpPr>
        <p:spPr>
          <a:xfrm>
            <a:off x="471167" y="3985316"/>
            <a:ext cx="57072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책임: 이하정 (서울대병원 신장내과)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공동: 박민수 (연세대학교)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공동: 김광수 (서울대학교병원 임상의과학정보실)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공동: 정태호 (테크노베이션)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7"/>
          <p:cNvSpPr txBox="1"/>
          <p:nvPr/>
        </p:nvSpPr>
        <p:spPr>
          <a:xfrm>
            <a:off x="471167" y="1107891"/>
            <a:ext cx="1114326" cy="3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b="1" lang="ko-KR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제안발표</a:t>
            </a:r>
            <a:endParaRPr b="1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ë³´ê±´ì°ìì§í¥ìì ëí ì´ë¯¸ì§ ê²ìê²°ê³¼" id="220" name="Google Shape;220;p67"/>
          <p:cNvPicPr preferRelativeResize="0"/>
          <p:nvPr/>
        </p:nvPicPr>
        <p:blipFill rotWithShape="1">
          <a:blip r:embed="rId3">
            <a:alphaModFix/>
          </a:blip>
          <a:srcRect b="34715" l="20942" r="22120" t="37176"/>
          <a:stretch/>
        </p:blipFill>
        <p:spPr>
          <a:xfrm>
            <a:off x="8237837" y="4650586"/>
            <a:ext cx="864973" cy="427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221" name="Google Shape;221;p67"/>
          <p:cNvPicPr preferRelativeResize="0"/>
          <p:nvPr/>
        </p:nvPicPr>
        <p:blipFill rotWithShape="1">
          <a:blip r:embed="rId4">
            <a:alphaModFix/>
          </a:blip>
          <a:srcRect b="29673" l="29841" r="29191" t="30136"/>
          <a:stretch/>
        </p:blipFill>
        <p:spPr>
          <a:xfrm>
            <a:off x="7414053" y="4680553"/>
            <a:ext cx="823784" cy="3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4095" y="3610712"/>
            <a:ext cx="1404879" cy="989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7"/>
          <p:cNvSpPr/>
          <p:nvPr/>
        </p:nvSpPr>
        <p:spPr>
          <a:xfrm>
            <a:off x="107950" y="90488"/>
            <a:ext cx="49517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2018년 보건의료 빅데이터 연계활용 강화연구 정책연구분야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7"/>
          <p:cNvSpPr txBox="1"/>
          <p:nvPr/>
        </p:nvSpPr>
        <p:spPr>
          <a:xfrm>
            <a:off x="2842222" y="3093341"/>
            <a:ext cx="2217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이하정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50">
              <a:solidFill>
                <a:srgbClr val="D5E8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555517" y="358422"/>
            <a:ext cx="307084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Unmet needs (1) : 수혜자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3">
            <a:alphaModFix/>
          </a:blip>
          <a:srcRect b="0" l="47410" r="18493" t="0"/>
          <a:stretch/>
        </p:blipFill>
        <p:spPr>
          <a:xfrm>
            <a:off x="8800484" y="0"/>
            <a:ext cx="343516" cy="58461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0013.png" id="411" name="Google Shape;41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7223" y="4266819"/>
            <a:ext cx="395866" cy="42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76"/>
          <p:cNvGrpSpPr/>
          <p:nvPr/>
        </p:nvGrpSpPr>
        <p:grpSpPr>
          <a:xfrm>
            <a:off x="349926" y="1574360"/>
            <a:ext cx="7816636" cy="799423"/>
            <a:chOff x="349926" y="1574360"/>
            <a:chExt cx="7816636" cy="799423"/>
          </a:xfrm>
        </p:grpSpPr>
        <p:sp>
          <p:nvSpPr>
            <p:cNvPr id="413" name="Google Shape;413;p76"/>
            <p:cNvSpPr/>
            <p:nvPr/>
          </p:nvSpPr>
          <p:spPr>
            <a:xfrm>
              <a:off x="941350" y="159554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AEC94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6"/>
            <p:cNvSpPr/>
            <p:nvPr/>
          </p:nvSpPr>
          <p:spPr>
            <a:xfrm>
              <a:off x="612781" y="1613106"/>
              <a:ext cx="760677" cy="760677"/>
            </a:xfrm>
            <a:prstGeom prst="ellipse">
              <a:avLst/>
            </a:prstGeom>
            <a:solidFill>
              <a:srgbClr val="AEC9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6"/>
            <p:cNvSpPr/>
            <p:nvPr/>
          </p:nvSpPr>
          <p:spPr>
            <a:xfrm>
              <a:off x="1386268" y="1574360"/>
              <a:ext cx="38331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신이식 수혜자의 장기 예후에 대한 데이터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6"/>
            <p:cNvSpPr/>
            <p:nvPr/>
          </p:nvSpPr>
          <p:spPr>
            <a:xfrm>
              <a:off x="1848126" y="1844450"/>
              <a:ext cx="63184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질병관리본부 장기이식 관리센터: 이식 당시 자료 및 생존자료만 확보되어 있음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이식 신 실패 및 원인을 알 수 없음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0001.png" id="417" name="Google Shape;417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87459" y="1719815"/>
              <a:ext cx="429028" cy="484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76"/>
            <p:cNvSpPr/>
            <p:nvPr/>
          </p:nvSpPr>
          <p:spPr>
            <a:xfrm>
              <a:off x="349926" y="1696032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76"/>
          <p:cNvGrpSpPr/>
          <p:nvPr/>
        </p:nvGrpSpPr>
        <p:grpSpPr>
          <a:xfrm>
            <a:off x="349926" y="2565718"/>
            <a:ext cx="7816636" cy="767292"/>
            <a:chOff x="349926" y="2565718"/>
            <a:chExt cx="7816636" cy="767292"/>
          </a:xfrm>
        </p:grpSpPr>
        <p:sp>
          <p:nvSpPr>
            <p:cNvPr id="420" name="Google Shape;420;p76"/>
            <p:cNvSpPr/>
            <p:nvPr/>
          </p:nvSpPr>
          <p:spPr>
            <a:xfrm>
              <a:off x="941350" y="256571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47B2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76"/>
            <p:cNvSpPr/>
            <p:nvPr/>
          </p:nvSpPr>
          <p:spPr>
            <a:xfrm>
              <a:off x="612781" y="2572333"/>
              <a:ext cx="760677" cy="760677"/>
            </a:xfrm>
            <a:prstGeom prst="ellipse">
              <a:avLst/>
            </a:prstGeom>
            <a:solidFill>
              <a:srgbClr val="F47B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6"/>
            <p:cNvSpPr/>
            <p:nvPr/>
          </p:nvSpPr>
          <p:spPr>
            <a:xfrm>
              <a:off x="1373458" y="2572333"/>
              <a:ext cx="39485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신이식 수혜자의 장기 합병증 관련 데이터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6"/>
            <p:cNvSpPr/>
            <p:nvPr/>
          </p:nvSpPr>
          <p:spPr>
            <a:xfrm>
              <a:off x="1884524" y="2836347"/>
              <a:ext cx="56029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수혜자 연령의 고령화로 인한 심뇌혈관 합병증, 악성 종양, 대사합병증 발생 높음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이식 신 생존 상태에서 환자가 사망하는 주된 원인이 됨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6"/>
            <p:cNvSpPr/>
            <p:nvPr/>
          </p:nvSpPr>
          <p:spPr>
            <a:xfrm>
              <a:off x="349926" y="2665201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76"/>
          <p:cNvGrpSpPr/>
          <p:nvPr/>
        </p:nvGrpSpPr>
        <p:grpSpPr>
          <a:xfrm>
            <a:off x="349926" y="3531557"/>
            <a:ext cx="7816636" cy="760677"/>
            <a:chOff x="349926" y="3531557"/>
            <a:chExt cx="7816636" cy="760677"/>
          </a:xfrm>
        </p:grpSpPr>
        <p:sp>
          <p:nvSpPr>
            <p:cNvPr id="426" name="Google Shape;426;p76"/>
            <p:cNvSpPr/>
            <p:nvPr/>
          </p:nvSpPr>
          <p:spPr>
            <a:xfrm>
              <a:off x="941350" y="353588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FD33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6"/>
            <p:cNvSpPr/>
            <p:nvPr/>
          </p:nvSpPr>
          <p:spPr>
            <a:xfrm>
              <a:off x="612781" y="3531557"/>
              <a:ext cx="760677" cy="760677"/>
            </a:xfrm>
            <a:prstGeom prst="ellipse">
              <a:avLst/>
            </a:prstGeom>
            <a:solidFill>
              <a:srgbClr val="FFD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6"/>
            <p:cNvSpPr/>
            <p:nvPr/>
          </p:nvSpPr>
          <p:spPr>
            <a:xfrm>
              <a:off x="1386268" y="3535888"/>
              <a:ext cx="46378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신이식 수혜자의 장기 합병증 예방을 위한 관리 지침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6"/>
            <p:cNvSpPr/>
            <p:nvPr/>
          </p:nvSpPr>
          <p:spPr>
            <a:xfrm>
              <a:off x="1884524" y="3864028"/>
              <a:ext cx="39468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국내 신이식 수혜자 고유의 특성을 반영한 지침 필요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6"/>
            <p:cNvSpPr/>
            <p:nvPr/>
          </p:nvSpPr>
          <p:spPr>
            <a:xfrm>
              <a:off x="349926" y="3624460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0077.png" id="431" name="Google Shape;43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899" y="3645576"/>
            <a:ext cx="463183" cy="436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72.png" id="432" name="Google Shape;432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7459" y="2677909"/>
            <a:ext cx="475235" cy="47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77"/>
          <p:cNvSpPr txBox="1"/>
          <p:nvPr/>
        </p:nvSpPr>
        <p:spPr>
          <a:xfrm>
            <a:off x="555517" y="358422"/>
            <a:ext cx="1550104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신장 공여자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77"/>
          <p:cNvGrpSpPr/>
          <p:nvPr/>
        </p:nvGrpSpPr>
        <p:grpSpPr>
          <a:xfrm>
            <a:off x="2421934" y="1084374"/>
            <a:ext cx="3869462" cy="4087986"/>
            <a:chOff x="2189657" y="1518074"/>
            <a:chExt cx="4805214" cy="4809396"/>
          </a:xfrm>
        </p:grpSpPr>
        <p:grpSp>
          <p:nvGrpSpPr>
            <p:cNvPr id="440" name="Google Shape;440;p77"/>
            <p:cNvGrpSpPr/>
            <p:nvPr/>
          </p:nvGrpSpPr>
          <p:grpSpPr>
            <a:xfrm>
              <a:off x="2189657" y="1518074"/>
              <a:ext cx="4805214" cy="4809396"/>
              <a:chOff x="2189657" y="1518074"/>
              <a:chExt cx="4805214" cy="4809396"/>
            </a:xfrm>
          </p:grpSpPr>
          <p:grpSp>
            <p:nvGrpSpPr>
              <p:cNvPr id="441" name="Google Shape;441;p77"/>
              <p:cNvGrpSpPr/>
              <p:nvPr/>
            </p:nvGrpSpPr>
            <p:grpSpPr>
              <a:xfrm>
                <a:off x="2189657" y="1518074"/>
                <a:ext cx="3081524" cy="3081908"/>
                <a:chOff x="2189657" y="1518074"/>
                <a:chExt cx="3081524" cy="3081908"/>
              </a:xfrm>
            </p:grpSpPr>
            <p:sp>
              <p:nvSpPr>
                <p:cNvPr id="442" name="Google Shape;442;p77"/>
                <p:cNvSpPr/>
                <p:nvPr/>
              </p:nvSpPr>
              <p:spPr>
                <a:xfrm rot="2704386">
                  <a:off x="2587548" y="2022795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AEC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77"/>
                <p:cNvSpPr/>
                <p:nvPr/>
              </p:nvSpPr>
              <p:spPr>
                <a:xfrm rot="2704386">
                  <a:off x="2658256" y="2045719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chemeClr val="lt1"/>
                    </a:gs>
                    <a:gs pos="4000">
                      <a:schemeClr val="lt1"/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" name="Google Shape;444;p77"/>
              <p:cNvGrpSpPr/>
              <p:nvPr/>
            </p:nvGrpSpPr>
            <p:grpSpPr>
              <a:xfrm>
                <a:off x="3913347" y="1518074"/>
                <a:ext cx="3081524" cy="3081908"/>
                <a:chOff x="3913347" y="1518074"/>
                <a:chExt cx="3081524" cy="3081908"/>
              </a:xfrm>
            </p:grpSpPr>
            <p:sp>
              <p:nvSpPr>
                <p:cNvPr id="445" name="Google Shape;445;p77"/>
                <p:cNvSpPr/>
                <p:nvPr/>
              </p:nvSpPr>
              <p:spPr>
                <a:xfrm flipH="1" rot="-2704386">
                  <a:off x="4311238" y="2022795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47B2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77"/>
                <p:cNvSpPr/>
                <p:nvPr/>
              </p:nvSpPr>
              <p:spPr>
                <a:xfrm flipH="1" rot="-2704386">
                  <a:off x="4442339" y="2045719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chemeClr val="lt1"/>
                    </a:gs>
                    <a:gs pos="4000">
                      <a:schemeClr val="lt1"/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7" name="Google Shape;447;p77"/>
              <p:cNvGrpSpPr/>
              <p:nvPr/>
            </p:nvGrpSpPr>
            <p:grpSpPr>
              <a:xfrm>
                <a:off x="2189658" y="3245561"/>
                <a:ext cx="3081524" cy="3081908"/>
                <a:chOff x="2189658" y="3245561"/>
                <a:chExt cx="3081524" cy="3081908"/>
              </a:xfrm>
            </p:grpSpPr>
            <p:sp>
              <p:nvSpPr>
                <p:cNvPr id="448" name="Google Shape;448;p77"/>
                <p:cNvSpPr/>
                <p:nvPr/>
              </p:nvSpPr>
              <p:spPr>
                <a:xfrm flipH="1" rot="8095614">
                  <a:off x="2587549" y="3750282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D33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77"/>
                <p:cNvSpPr/>
                <p:nvPr/>
              </p:nvSpPr>
              <p:spPr>
                <a:xfrm flipH="1" rot="8095614">
                  <a:off x="2658255" y="3828042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rgbClr val="FFFFFF">
                        <a:alpha val="53725"/>
                      </a:srgbClr>
                    </a:gs>
                    <a:gs pos="4000">
                      <a:srgbClr val="FFFFFF">
                        <a:alpha val="53725"/>
                      </a:srgbClr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0" name="Google Shape;450;p77"/>
              <p:cNvGrpSpPr/>
              <p:nvPr/>
            </p:nvGrpSpPr>
            <p:grpSpPr>
              <a:xfrm>
                <a:off x="3913348" y="3245562"/>
                <a:ext cx="3081524" cy="3081908"/>
                <a:chOff x="3913348" y="3245562"/>
                <a:chExt cx="3081524" cy="3081908"/>
              </a:xfrm>
            </p:grpSpPr>
            <p:sp>
              <p:nvSpPr>
                <p:cNvPr id="451" name="Google Shape;451;p77"/>
                <p:cNvSpPr/>
                <p:nvPr/>
              </p:nvSpPr>
              <p:spPr>
                <a:xfrm rot="-8095614">
                  <a:off x="4311239" y="3750283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4948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77"/>
                <p:cNvSpPr/>
                <p:nvPr/>
              </p:nvSpPr>
              <p:spPr>
                <a:xfrm rot="-8095614">
                  <a:off x="4442339" y="3828041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rgbClr val="FFFFFF">
                        <a:alpha val="53725"/>
                      </a:srgbClr>
                    </a:gs>
                    <a:gs pos="4000">
                      <a:srgbClr val="FFFFFF">
                        <a:alpha val="53725"/>
                      </a:srgbClr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53" name="Google Shape;453;p77"/>
            <p:cNvSpPr/>
            <p:nvPr/>
          </p:nvSpPr>
          <p:spPr>
            <a:xfrm>
              <a:off x="3631750" y="2973572"/>
              <a:ext cx="1921802" cy="19218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4" name="Google Shape;454;p77"/>
          <p:cNvCxnSpPr/>
          <p:nvPr/>
        </p:nvCxnSpPr>
        <p:spPr>
          <a:xfrm>
            <a:off x="3744476" y="3125258"/>
            <a:ext cx="13062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5" name="Google Shape;455;p77"/>
          <p:cNvSpPr/>
          <p:nvPr/>
        </p:nvSpPr>
        <p:spPr>
          <a:xfrm>
            <a:off x="3850055" y="3184706"/>
            <a:ext cx="11031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INSERT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TEXT</a:t>
            </a:r>
            <a:endParaRPr sz="14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0001.png" id="456" name="Google Shape;45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961" y="1418618"/>
            <a:ext cx="244564" cy="27600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57" name="Google Shape;457;p77"/>
          <p:cNvSpPr/>
          <p:nvPr/>
        </p:nvSpPr>
        <p:spPr>
          <a:xfrm>
            <a:off x="2787732" y="1759464"/>
            <a:ext cx="1366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절대적인 부족</a:t>
            </a:r>
            <a:endParaRPr b="1"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8" name="Google Shape;458;p77"/>
          <p:cNvSpPr/>
          <p:nvPr/>
        </p:nvSpPr>
        <p:spPr>
          <a:xfrm>
            <a:off x="4425904" y="1745120"/>
            <a:ext cx="1533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공여 직후 합병증</a:t>
            </a:r>
            <a:endParaRPr b="1"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9" name="Google Shape;459;p77"/>
          <p:cNvSpPr/>
          <p:nvPr/>
        </p:nvSpPr>
        <p:spPr>
          <a:xfrm>
            <a:off x="2623835" y="3671686"/>
            <a:ext cx="14014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장기 합병증</a:t>
            </a:r>
            <a:endParaRPr b="1"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0" name="Google Shape;460;p77"/>
          <p:cNvSpPr/>
          <p:nvPr/>
        </p:nvSpPr>
        <p:spPr>
          <a:xfrm>
            <a:off x="4765980" y="3666918"/>
            <a:ext cx="1458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공여 후 관리</a:t>
            </a:r>
            <a:endParaRPr b="1"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461" name="Google Shape;461;p77"/>
          <p:cNvCxnSpPr/>
          <p:nvPr/>
        </p:nvCxnSpPr>
        <p:spPr>
          <a:xfrm>
            <a:off x="2839018" y="2036901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77"/>
          <p:cNvCxnSpPr/>
          <p:nvPr/>
        </p:nvCxnSpPr>
        <p:spPr>
          <a:xfrm>
            <a:off x="4592061" y="2020222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3" name="Google Shape;463;p77"/>
          <p:cNvCxnSpPr/>
          <p:nvPr/>
        </p:nvCxnSpPr>
        <p:spPr>
          <a:xfrm>
            <a:off x="2760274" y="3946870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4" name="Google Shape;464;p77"/>
          <p:cNvCxnSpPr/>
          <p:nvPr/>
        </p:nvCxnSpPr>
        <p:spPr>
          <a:xfrm>
            <a:off x="4790983" y="3946870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77"/>
          <p:cNvSpPr txBox="1"/>
          <p:nvPr/>
        </p:nvSpPr>
        <p:spPr>
          <a:xfrm>
            <a:off x="4333757" y="2022812"/>
            <a:ext cx="1575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출혈, 통증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 마비 및 폐쇄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상처 관련 합병증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림프관 손상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77"/>
          <p:cNvSpPr txBox="1"/>
          <p:nvPr/>
        </p:nvSpPr>
        <p:spPr>
          <a:xfrm>
            <a:off x="2867559" y="3950592"/>
            <a:ext cx="112291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사망 위험 증가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말기신부전 발생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고혈압 발생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임신 중 고혈압 및 임신중독증 발생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7"/>
          <p:cNvSpPr txBox="1"/>
          <p:nvPr/>
        </p:nvSpPr>
        <p:spPr>
          <a:xfrm>
            <a:off x="4402802" y="3996638"/>
            <a:ext cx="15440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공여자 관리 프로그램 부재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공여 수술 후 추적 관찰 적음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004.png" id="468" name="Google Shape;46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882" y="1410829"/>
            <a:ext cx="318526" cy="27387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0033.png" id="469" name="Google Shape;46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4071" y="3360685"/>
            <a:ext cx="269425" cy="26315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7"/>
          <p:cNvSpPr/>
          <p:nvPr/>
        </p:nvSpPr>
        <p:spPr>
          <a:xfrm>
            <a:off x="3797782" y="2607084"/>
            <a:ext cx="11031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공여자</a:t>
            </a:r>
            <a:endParaRPr b="1" sz="24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0071.png" id="471" name="Google Shape;47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5429" y="3327484"/>
            <a:ext cx="298694" cy="27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7"/>
          <p:cNvPicPr preferRelativeResize="0"/>
          <p:nvPr/>
        </p:nvPicPr>
        <p:blipFill rotWithShape="1">
          <a:blip r:embed="rId7">
            <a:alphaModFix/>
          </a:blip>
          <a:srcRect b="0" l="1409" r="1949" t="2046"/>
          <a:stretch/>
        </p:blipFill>
        <p:spPr>
          <a:xfrm>
            <a:off x="97924" y="863738"/>
            <a:ext cx="2192577" cy="168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7"/>
          <p:cNvSpPr txBox="1"/>
          <p:nvPr/>
        </p:nvSpPr>
        <p:spPr>
          <a:xfrm>
            <a:off x="2839019" y="2036959"/>
            <a:ext cx="11695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이식대기자수의 증가에 미치지 못함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뇌사 및 생체이식의 증가 추세 둔화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06" y="3506439"/>
            <a:ext cx="2430278" cy="1570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77"/>
          <p:cNvGrpSpPr/>
          <p:nvPr/>
        </p:nvGrpSpPr>
        <p:grpSpPr>
          <a:xfrm>
            <a:off x="6232838" y="960169"/>
            <a:ext cx="2411467" cy="768242"/>
            <a:chOff x="6303801" y="926385"/>
            <a:chExt cx="2411467" cy="768242"/>
          </a:xfrm>
        </p:grpSpPr>
        <p:pic>
          <p:nvPicPr>
            <p:cNvPr id="476" name="Google Shape;476;p7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03801" y="926385"/>
              <a:ext cx="750757" cy="76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77"/>
            <p:cNvPicPr preferRelativeResize="0"/>
            <p:nvPr/>
          </p:nvPicPr>
          <p:blipFill rotWithShape="1">
            <a:blip r:embed="rId10">
              <a:alphaModFix/>
            </a:blip>
            <a:srcRect b="2078" l="25324" r="27014" t="1878"/>
            <a:stretch/>
          </p:blipFill>
          <p:spPr>
            <a:xfrm>
              <a:off x="7118269" y="935200"/>
              <a:ext cx="410768" cy="75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7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92748" y="933702"/>
              <a:ext cx="1122520" cy="760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28125" y="1985936"/>
            <a:ext cx="2096895" cy="295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7"/>
          <p:cNvPicPr preferRelativeResize="0"/>
          <p:nvPr/>
        </p:nvPicPr>
        <p:blipFill rotWithShape="1">
          <a:blip r:embed="rId13">
            <a:alphaModFix/>
          </a:blip>
          <a:srcRect b="0" l="0" r="-329" t="0"/>
          <a:stretch/>
        </p:blipFill>
        <p:spPr>
          <a:xfrm>
            <a:off x="6157353" y="2522762"/>
            <a:ext cx="2947175" cy="1550045"/>
          </a:xfrm>
          <a:prstGeom prst="rect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8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50">
              <a:solidFill>
                <a:srgbClr val="D5E8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8"/>
          <p:cNvSpPr txBox="1"/>
          <p:nvPr/>
        </p:nvSpPr>
        <p:spPr>
          <a:xfrm>
            <a:off x="555517" y="358422"/>
            <a:ext cx="307084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Unmet needs (2) : 공여자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78"/>
          <p:cNvPicPr preferRelativeResize="0"/>
          <p:nvPr/>
        </p:nvPicPr>
        <p:blipFill rotWithShape="1">
          <a:blip r:embed="rId3">
            <a:alphaModFix/>
          </a:blip>
          <a:srcRect b="0" l="47410" r="18493" t="0"/>
          <a:stretch/>
        </p:blipFill>
        <p:spPr>
          <a:xfrm>
            <a:off x="8800484" y="0"/>
            <a:ext cx="343516" cy="58461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0013.png" id="488" name="Google Shape;48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7223" y="4266819"/>
            <a:ext cx="395866" cy="42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78"/>
          <p:cNvGrpSpPr/>
          <p:nvPr/>
        </p:nvGrpSpPr>
        <p:grpSpPr>
          <a:xfrm>
            <a:off x="349926" y="1574360"/>
            <a:ext cx="7816636" cy="799423"/>
            <a:chOff x="349926" y="1574360"/>
            <a:chExt cx="7816636" cy="799423"/>
          </a:xfrm>
        </p:grpSpPr>
        <p:sp>
          <p:nvSpPr>
            <p:cNvPr id="490" name="Google Shape;490;p78"/>
            <p:cNvSpPr/>
            <p:nvPr/>
          </p:nvSpPr>
          <p:spPr>
            <a:xfrm>
              <a:off x="941350" y="159554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AEC94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8"/>
            <p:cNvSpPr/>
            <p:nvPr/>
          </p:nvSpPr>
          <p:spPr>
            <a:xfrm>
              <a:off x="612781" y="1613106"/>
              <a:ext cx="760677" cy="760677"/>
            </a:xfrm>
            <a:prstGeom prst="ellipse">
              <a:avLst/>
            </a:prstGeom>
            <a:solidFill>
              <a:srgbClr val="AEC9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8"/>
            <p:cNvSpPr/>
            <p:nvPr/>
          </p:nvSpPr>
          <p:spPr>
            <a:xfrm>
              <a:off x="1386268" y="1574360"/>
              <a:ext cx="22733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신장 공여자의 절대적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8"/>
            <p:cNvSpPr/>
            <p:nvPr/>
          </p:nvSpPr>
          <p:spPr>
            <a:xfrm>
              <a:off x="1848126" y="1844450"/>
              <a:ext cx="63184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뇌사 이식의 활성화와 더불어 안전한 생체 이식을 활성화 시키는 것이 중요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공여자의 위험에 대한 인식 개선이 필요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0001.png" id="494" name="Google Shape;494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87459" y="1719815"/>
              <a:ext cx="429028" cy="484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78"/>
            <p:cNvSpPr/>
            <p:nvPr/>
          </p:nvSpPr>
          <p:spPr>
            <a:xfrm>
              <a:off x="349926" y="1696032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78"/>
          <p:cNvGrpSpPr/>
          <p:nvPr/>
        </p:nvGrpSpPr>
        <p:grpSpPr>
          <a:xfrm>
            <a:off x="349926" y="2565718"/>
            <a:ext cx="7816636" cy="767292"/>
            <a:chOff x="349926" y="2565718"/>
            <a:chExt cx="7816636" cy="767292"/>
          </a:xfrm>
        </p:grpSpPr>
        <p:sp>
          <p:nvSpPr>
            <p:cNvPr id="497" name="Google Shape;497;p78"/>
            <p:cNvSpPr/>
            <p:nvPr/>
          </p:nvSpPr>
          <p:spPr>
            <a:xfrm>
              <a:off x="941350" y="256571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47B2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8"/>
            <p:cNvSpPr/>
            <p:nvPr/>
          </p:nvSpPr>
          <p:spPr>
            <a:xfrm>
              <a:off x="612781" y="2572333"/>
              <a:ext cx="760677" cy="760677"/>
            </a:xfrm>
            <a:prstGeom prst="ellipse">
              <a:avLst/>
            </a:prstGeom>
            <a:solidFill>
              <a:srgbClr val="F47B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8"/>
            <p:cNvSpPr/>
            <p:nvPr/>
          </p:nvSpPr>
          <p:spPr>
            <a:xfrm>
              <a:off x="1373458" y="2572333"/>
              <a:ext cx="32544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신장 공여자의 합병증 관련 데이터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8"/>
            <p:cNvSpPr/>
            <p:nvPr/>
          </p:nvSpPr>
          <p:spPr>
            <a:xfrm>
              <a:off x="1884524" y="2836347"/>
              <a:ext cx="56029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신장 공여자와 건강 대조군과의 객관적 비교를 통해 공여에 의한 위험이 증가하는 합병증을 명확히 분류하는 것이 중요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8"/>
            <p:cNvSpPr/>
            <p:nvPr/>
          </p:nvSpPr>
          <p:spPr>
            <a:xfrm>
              <a:off x="349926" y="2665201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78"/>
          <p:cNvGrpSpPr/>
          <p:nvPr/>
        </p:nvGrpSpPr>
        <p:grpSpPr>
          <a:xfrm>
            <a:off x="349926" y="3531557"/>
            <a:ext cx="7816636" cy="760677"/>
            <a:chOff x="349926" y="3531557"/>
            <a:chExt cx="7816636" cy="760677"/>
          </a:xfrm>
        </p:grpSpPr>
        <p:sp>
          <p:nvSpPr>
            <p:cNvPr id="503" name="Google Shape;503;p78"/>
            <p:cNvSpPr/>
            <p:nvPr/>
          </p:nvSpPr>
          <p:spPr>
            <a:xfrm>
              <a:off x="941350" y="353588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FD33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8"/>
            <p:cNvSpPr/>
            <p:nvPr/>
          </p:nvSpPr>
          <p:spPr>
            <a:xfrm>
              <a:off x="612781" y="3531557"/>
              <a:ext cx="760677" cy="760677"/>
            </a:xfrm>
            <a:prstGeom prst="ellipse">
              <a:avLst/>
            </a:prstGeom>
            <a:solidFill>
              <a:srgbClr val="FFD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8"/>
            <p:cNvSpPr/>
            <p:nvPr/>
          </p:nvSpPr>
          <p:spPr>
            <a:xfrm>
              <a:off x="1386268" y="3535888"/>
              <a:ext cx="40591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신장 공여자의 합병증 예방을 위한 관리 지침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8"/>
            <p:cNvSpPr/>
            <p:nvPr/>
          </p:nvSpPr>
          <p:spPr>
            <a:xfrm>
              <a:off x="1884524" y="3864028"/>
              <a:ext cx="50688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8"/>
            <p:cNvSpPr/>
            <p:nvPr/>
          </p:nvSpPr>
          <p:spPr>
            <a:xfrm>
              <a:off x="349926" y="3624460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0077.png" id="508" name="Google Shape;50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899" y="3645576"/>
            <a:ext cx="463183" cy="436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72.png" id="509" name="Google Shape;509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7459" y="2677909"/>
            <a:ext cx="475235" cy="47394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8"/>
          <p:cNvSpPr/>
          <p:nvPr/>
        </p:nvSpPr>
        <p:spPr>
          <a:xfrm>
            <a:off x="1884524" y="3776115"/>
            <a:ext cx="56029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체계적인 공여 후 관리 지침을 확보하여 신장 공여자의 장기 안전성을 확보하는 것이 필수적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9"/>
          <p:cNvSpPr txBox="1"/>
          <p:nvPr/>
        </p:nvSpPr>
        <p:spPr>
          <a:xfrm>
            <a:off x="555517" y="358422"/>
            <a:ext cx="286136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원정 장기 이식의 문제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79"/>
          <p:cNvGrpSpPr/>
          <p:nvPr/>
        </p:nvGrpSpPr>
        <p:grpSpPr>
          <a:xfrm>
            <a:off x="309655" y="1292517"/>
            <a:ext cx="1993304" cy="2028672"/>
            <a:chOff x="406996" y="2145556"/>
            <a:chExt cx="1993304" cy="2028672"/>
          </a:xfrm>
        </p:grpSpPr>
        <p:sp>
          <p:nvSpPr>
            <p:cNvPr id="518" name="Google Shape;518;p79"/>
            <p:cNvSpPr/>
            <p:nvPr/>
          </p:nvSpPr>
          <p:spPr>
            <a:xfrm>
              <a:off x="406996" y="2145556"/>
              <a:ext cx="1993304" cy="1993304"/>
            </a:xfrm>
            <a:prstGeom prst="ellipse">
              <a:avLst/>
            </a:prstGeom>
            <a:solidFill>
              <a:srgbClr val="AEC9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79"/>
            <p:cNvSpPr/>
            <p:nvPr/>
          </p:nvSpPr>
          <p:spPr>
            <a:xfrm>
              <a:off x="483196" y="2221756"/>
              <a:ext cx="1840904" cy="18409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79"/>
            <p:cNvSpPr/>
            <p:nvPr/>
          </p:nvSpPr>
          <p:spPr>
            <a:xfrm>
              <a:off x="559396" y="2297956"/>
              <a:ext cx="1688504" cy="1688504"/>
            </a:xfrm>
            <a:prstGeom prst="ellipse">
              <a:avLst/>
            </a:prstGeom>
            <a:solidFill>
              <a:srgbClr val="AEC9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79"/>
            <p:cNvSpPr/>
            <p:nvPr/>
          </p:nvSpPr>
          <p:spPr>
            <a:xfrm flipH="1">
              <a:off x="650131" y="2388691"/>
              <a:ext cx="1507034" cy="1507034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79"/>
            <p:cNvSpPr/>
            <p:nvPr/>
          </p:nvSpPr>
          <p:spPr>
            <a:xfrm rot="10800000">
              <a:off x="1209700" y="3845822"/>
              <a:ext cx="380950" cy="32840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79"/>
            <p:cNvSpPr/>
            <p:nvPr/>
          </p:nvSpPr>
          <p:spPr>
            <a:xfrm>
              <a:off x="585392" y="2639581"/>
              <a:ext cx="1005258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baseline="30000" lang="ko-KR" sz="6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b="1" baseline="30000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24" name="Google Shape;524;p79"/>
          <p:cNvGrpSpPr/>
          <p:nvPr/>
        </p:nvGrpSpPr>
        <p:grpSpPr>
          <a:xfrm>
            <a:off x="2473426" y="1292517"/>
            <a:ext cx="1993304" cy="2028672"/>
            <a:chOff x="406996" y="2145556"/>
            <a:chExt cx="1993304" cy="2028672"/>
          </a:xfrm>
        </p:grpSpPr>
        <p:sp>
          <p:nvSpPr>
            <p:cNvPr id="525" name="Google Shape;525;p79"/>
            <p:cNvSpPr/>
            <p:nvPr/>
          </p:nvSpPr>
          <p:spPr>
            <a:xfrm>
              <a:off x="406996" y="2145556"/>
              <a:ext cx="1993304" cy="1993304"/>
            </a:xfrm>
            <a:prstGeom prst="ellipse">
              <a:avLst/>
            </a:prstGeom>
            <a:solidFill>
              <a:srgbClr val="F47B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79"/>
            <p:cNvSpPr/>
            <p:nvPr/>
          </p:nvSpPr>
          <p:spPr>
            <a:xfrm>
              <a:off x="483196" y="2221756"/>
              <a:ext cx="1840904" cy="18409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79"/>
            <p:cNvSpPr/>
            <p:nvPr/>
          </p:nvSpPr>
          <p:spPr>
            <a:xfrm>
              <a:off x="559396" y="2297956"/>
              <a:ext cx="1688504" cy="1688504"/>
            </a:xfrm>
            <a:prstGeom prst="ellipse">
              <a:avLst/>
            </a:prstGeom>
            <a:solidFill>
              <a:srgbClr val="F47B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79"/>
            <p:cNvSpPr/>
            <p:nvPr/>
          </p:nvSpPr>
          <p:spPr>
            <a:xfrm flipH="1">
              <a:off x="650131" y="2388691"/>
              <a:ext cx="1507034" cy="1507034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79"/>
            <p:cNvSpPr/>
            <p:nvPr/>
          </p:nvSpPr>
          <p:spPr>
            <a:xfrm rot="10800000">
              <a:off x="1209700" y="3845822"/>
              <a:ext cx="380950" cy="32840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79"/>
            <p:cNvSpPr/>
            <p:nvPr/>
          </p:nvSpPr>
          <p:spPr>
            <a:xfrm>
              <a:off x="585392" y="2639581"/>
              <a:ext cx="1005258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baseline="30000" lang="ko-KR" sz="6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 b="1" baseline="30000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31" name="Google Shape;531;p79"/>
          <p:cNvGrpSpPr/>
          <p:nvPr/>
        </p:nvGrpSpPr>
        <p:grpSpPr>
          <a:xfrm>
            <a:off x="4637197" y="1292517"/>
            <a:ext cx="1993304" cy="2028672"/>
            <a:chOff x="406996" y="2145556"/>
            <a:chExt cx="1993304" cy="2028672"/>
          </a:xfrm>
        </p:grpSpPr>
        <p:sp>
          <p:nvSpPr>
            <p:cNvPr id="532" name="Google Shape;532;p79"/>
            <p:cNvSpPr/>
            <p:nvPr/>
          </p:nvSpPr>
          <p:spPr>
            <a:xfrm>
              <a:off x="406996" y="2145556"/>
              <a:ext cx="1993304" cy="1993304"/>
            </a:xfrm>
            <a:prstGeom prst="ellipse">
              <a:avLst/>
            </a:prstGeom>
            <a:solidFill>
              <a:srgbClr val="FFD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79"/>
            <p:cNvSpPr/>
            <p:nvPr/>
          </p:nvSpPr>
          <p:spPr>
            <a:xfrm>
              <a:off x="483196" y="2221756"/>
              <a:ext cx="1840904" cy="18409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79"/>
            <p:cNvSpPr/>
            <p:nvPr/>
          </p:nvSpPr>
          <p:spPr>
            <a:xfrm>
              <a:off x="559396" y="2297956"/>
              <a:ext cx="1688504" cy="1688504"/>
            </a:xfrm>
            <a:prstGeom prst="ellipse">
              <a:avLst/>
            </a:prstGeom>
            <a:solidFill>
              <a:srgbClr val="FFD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79"/>
            <p:cNvSpPr/>
            <p:nvPr/>
          </p:nvSpPr>
          <p:spPr>
            <a:xfrm flipH="1">
              <a:off x="650131" y="2388691"/>
              <a:ext cx="1507034" cy="1507034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79"/>
            <p:cNvSpPr/>
            <p:nvPr/>
          </p:nvSpPr>
          <p:spPr>
            <a:xfrm rot="10800000">
              <a:off x="1209700" y="3845822"/>
              <a:ext cx="380950" cy="32840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79"/>
            <p:cNvSpPr/>
            <p:nvPr/>
          </p:nvSpPr>
          <p:spPr>
            <a:xfrm>
              <a:off x="585392" y="2639581"/>
              <a:ext cx="1005258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baseline="30000" lang="ko-KR" sz="6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b="1" baseline="30000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38" name="Google Shape;538;p79"/>
          <p:cNvSpPr/>
          <p:nvPr/>
        </p:nvSpPr>
        <p:spPr>
          <a:xfrm>
            <a:off x="2899392" y="2369118"/>
            <a:ext cx="11888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부적절한 수술 전후 관리</a:t>
            </a:r>
            <a:endParaRPr b="1" sz="1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79"/>
          <p:cNvSpPr/>
          <p:nvPr/>
        </p:nvSpPr>
        <p:spPr>
          <a:xfrm>
            <a:off x="1299049" y="2008405"/>
            <a:ext cx="7607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공여자</a:t>
            </a:r>
            <a:endParaRPr b="1" sz="1200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0" name="Google Shape;540;p79"/>
          <p:cNvSpPr/>
          <p:nvPr/>
        </p:nvSpPr>
        <p:spPr>
          <a:xfrm>
            <a:off x="3458049" y="2008405"/>
            <a:ext cx="7607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수혜자</a:t>
            </a:r>
            <a:endParaRPr b="1" sz="1200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1" name="Google Shape;541;p79"/>
          <p:cNvSpPr/>
          <p:nvPr/>
        </p:nvSpPr>
        <p:spPr>
          <a:xfrm>
            <a:off x="5617049" y="2008405"/>
            <a:ext cx="8350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의료체계</a:t>
            </a:r>
            <a:endParaRPr b="1" sz="1200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2" name="Google Shape;542;p79"/>
          <p:cNvSpPr/>
          <p:nvPr/>
        </p:nvSpPr>
        <p:spPr>
          <a:xfrm>
            <a:off x="391205" y="3460962"/>
            <a:ext cx="1902570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수술 전후 합병증 발생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공여 후 건강 상태 악화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일상 생활로 복귀 어려움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재정 상태 악화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사회적 고립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9"/>
          <p:cNvSpPr/>
          <p:nvPr/>
        </p:nvSpPr>
        <p:spPr>
          <a:xfrm>
            <a:off x="2563499" y="3460962"/>
            <a:ext cx="1902570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신장 및 환자 생존 저하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수술 관련 합병증 발생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수술 후 재입원율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수술 후 암 발생율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수술 후 감염 합병증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9"/>
          <p:cNvSpPr/>
          <p:nvPr/>
        </p:nvSpPr>
        <p:spPr>
          <a:xfrm>
            <a:off x="4727931" y="3460962"/>
            <a:ext cx="1902570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수혜자 합병증 증가로 인한 의료비 부담 증가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외부의 균주 도입으로 공중 보건에 위해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이타적 공여에 부정적 영향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9"/>
          <p:cNvSpPr/>
          <p:nvPr/>
        </p:nvSpPr>
        <p:spPr>
          <a:xfrm>
            <a:off x="777154" y="2373626"/>
            <a:ext cx="11888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부적절한 평가, 수술 전후 관리</a:t>
            </a:r>
            <a:endParaRPr b="1" sz="1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79"/>
          <p:cNvSpPr/>
          <p:nvPr/>
        </p:nvSpPr>
        <p:spPr>
          <a:xfrm>
            <a:off x="5054306" y="2351445"/>
            <a:ext cx="118883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중증도 증가로 인한 비용 부담 및 공중 보건 위협</a:t>
            </a:r>
            <a:endParaRPr b="1" sz="1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2" y="1323580"/>
            <a:ext cx="70294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0"/>
          <p:cNvSpPr txBox="1"/>
          <p:nvPr/>
        </p:nvSpPr>
        <p:spPr>
          <a:xfrm>
            <a:off x="555517" y="358422"/>
            <a:ext cx="286136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원정 장기 이식의 문제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80"/>
          <p:cNvSpPr txBox="1"/>
          <p:nvPr/>
        </p:nvSpPr>
        <p:spPr>
          <a:xfrm>
            <a:off x="0" y="4928056"/>
            <a:ext cx="56989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Parliament, 2015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80"/>
          <p:cNvSpPr/>
          <p:nvPr/>
        </p:nvSpPr>
        <p:spPr>
          <a:xfrm>
            <a:off x="6368603" y="2228045"/>
            <a:ext cx="296214" cy="231820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1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555517" y="358422"/>
            <a:ext cx="286136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원정 장기 이식의 문제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81"/>
          <p:cNvSpPr txBox="1"/>
          <p:nvPr/>
        </p:nvSpPr>
        <p:spPr>
          <a:xfrm>
            <a:off x="0" y="4928056"/>
            <a:ext cx="56989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Am J Transplant 2015, Transplantation, 2018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75" y="1624441"/>
            <a:ext cx="4306258" cy="2817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81"/>
          <p:cNvGrpSpPr/>
          <p:nvPr/>
        </p:nvGrpSpPr>
        <p:grpSpPr>
          <a:xfrm>
            <a:off x="4848896" y="1624441"/>
            <a:ext cx="4227140" cy="2756700"/>
            <a:chOff x="579549" y="1374769"/>
            <a:chExt cx="5814811" cy="3349223"/>
          </a:xfrm>
        </p:grpSpPr>
        <p:grpSp>
          <p:nvGrpSpPr>
            <p:cNvPr id="567" name="Google Shape;567;p81"/>
            <p:cNvGrpSpPr/>
            <p:nvPr/>
          </p:nvGrpSpPr>
          <p:grpSpPr>
            <a:xfrm>
              <a:off x="579549" y="1478931"/>
              <a:ext cx="5814811" cy="3245061"/>
              <a:chOff x="579549" y="1478931"/>
              <a:chExt cx="5814811" cy="3245061"/>
            </a:xfrm>
          </p:grpSpPr>
          <p:grpSp>
            <p:nvGrpSpPr>
              <p:cNvPr id="568" name="Google Shape;568;p81"/>
              <p:cNvGrpSpPr/>
              <p:nvPr/>
            </p:nvGrpSpPr>
            <p:grpSpPr>
              <a:xfrm>
                <a:off x="579549" y="1478931"/>
                <a:ext cx="5814811" cy="3245061"/>
                <a:chOff x="579549" y="1478931"/>
                <a:chExt cx="5814811" cy="3245061"/>
              </a:xfrm>
            </p:grpSpPr>
            <p:pic>
              <p:nvPicPr>
                <p:cNvPr id="569" name="Google Shape;569;p8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79549" y="1478931"/>
                  <a:ext cx="5814811" cy="3245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0" name="Google Shape;570;p81"/>
                <p:cNvSpPr/>
                <p:nvPr/>
              </p:nvSpPr>
              <p:spPr>
                <a:xfrm>
                  <a:off x="579549" y="1478931"/>
                  <a:ext cx="186744" cy="10517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1" name="Google Shape;571;p81"/>
              <p:cNvSpPr/>
              <p:nvPr/>
            </p:nvSpPr>
            <p:spPr>
              <a:xfrm>
                <a:off x="1068946" y="1485370"/>
                <a:ext cx="779172" cy="10517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2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81"/>
            <p:cNvSpPr txBox="1"/>
            <p:nvPr/>
          </p:nvSpPr>
          <p:spPr>
            <a:xfrm>
              <a:off x="579549" y="1374769"/>
              <a:ext cx="104740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N=1229 cases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1"/>
          <p:cNvSpPr txBox="1"/>
          <p:nvPr/>
        </p:nvSpPr>
        <p:spPr>
          <a:xfrm>
            <a:off x="4787370" y="4411187"/>
            <a:ext cx="34035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coordinators of 23 transplantation centers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2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50">
              <a:solidFill>
                <a:srgbClr val="D5E8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2"/>
          <p:cNvSpPr txBox="1"/>
          <p:nvPr/>
        </p:nvSpPr>
        <p:spPr>
          <a:xfrm>
            <a:off x="555517" y="358422"/>
            <a:ext cx="4978414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Unmet needs (3) : 원정 장기이식의 문제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2"/>
          <p:cNvPicPr preferRelativeResize="0"/>
          <p:nvPr/>
        </p:nvPicPr>
        <p:blipFill rotWithShape="1">
          <a:blip r:embed="rId3">
            <a:alphaModFix/>
          </a:blip>
          <a:srcRect b="0" l="47410" r="18493" t="0"/>
          <a:stretch/>
        </p:blipFill>
        <p:spPr>
          <a:xfrm>
            <a:off x="8800484" y="0"/>
            <a:ext cx="343516" cy="58461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0013.png" id="581" name="Google Shape;58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7223" y="4266819"/>
            <a:ext cx="395866" cy="42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82"/>
          <p:cNvGrpSpPr/>
          <p:nvPr/>
        </p:nvGrpSpPr>
        <p:grpSpPr>
          <a:xfrm>
            <a:off x="349926" y="1574360"/>
            <a:ext cx="7816636" cy="799423"/>
            <a:chOff x="349926" y="1574360"/>
            <a:chExt cx="7816636" cy="799423"/>
          </a:xfrm>
        </p:grpSpPr>
        <p:sp>
          <p:nvSpPr>
            <p:cNvPr id="583" name="Google Shape;583;p82"/>
            <p:cNvSpPr/>
            <p:nvPr/>
          </p:nvSpPr>
          <p:spPr>
            <a:xfrm>
              <a:off x="941350" y="159554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AEC94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2"/>
            <p:cNvSpPr/>
            <p:nvPr/>
          </p:nvSpPr>
          <p:spPr>
            <a:xfrm>
              <a:off x="612781" y="1613106"/>
              <a:ext cx="760677" cy="760677"/>
            </a:xfrm>
            <a:prstGeom prst="ellipse">
              <a:avLst/>
            </a:prstGeom>
            <a:solidFill>
              <a:srgbClr val="AEC9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82"/>
            <p:cNvSpPr/>
            <p:nvPr/>
          </p:nvSpPr>
          <p:spPr>
            <a:xfrm>
              <a:off x="1386268" y="1574360"/>
              <a:ext cx="32544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원정 장기이식의 정확한 현황 파악 부재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82"/>
            <p:cNvSpPr/>
            <p:nvPr/>
          </p:nvSpPr>
          <p:spPr>
            <a:xfrm>
              <a:off x="1848126" y="1844450"/>
              <a:ext cx="63184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우리나라는 원정 장기이식 수혜가 비율이 높은 국가로 인지되고 있음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후향적 의무기록 조사 혹은 의료진에 대한 설문 조사로 확인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0001.png" id="587" name="Google Shape;587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87459" y="1719815"/>
              <a:ext cx="429028" cy="484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82"/>
            <p:cNvSpPr/>
            <p:nvPr/>
          </p:nvSpPr>
          <p:spPr>
            <a:xfrm>
              <a:off x="349926" y="1696032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82"/>
          <p:cNvGrpSpPr/>
          <p:nvPr/>
        </p:nvGrpSpPr>
        <p:grpSpPr>
          <a:xfrm>
            <a:off x="349926" y="2565718"/>
            <a:ext cx="7816636" cy="767292"/>
            <a:chOff x="349926" y="2565718"/>
            <a:chExt cx="7816636" cy="767292"/>
          </a:xfrm>
        </p:grpSpPr>
        <p:sp>
          <p:nvSpPr>
            <p:cNvPr id="590" name="Google Shape;590;p82"/>
            <p:cNvSpPr/>
            <p:nvPr/>
          </p:nvSpPr>
          <p:spPr>
            <a:xfrm>
              <a:off x="941350" y="256571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47B2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82"/>
            <p:cNvSpPr/>
            <p:nvPr/>
          </p:nvSpPr>
          <p:spPr>
            <a:xfrm>
              <a:off x="612781" y="2572333"/>
              <a:ext cx="760677" cy="760677"/>
            </a:xfrm>
            <a:prstGeom prst="ellipse">
              <a:avLst/>
            </a:prstGeom>
            <a:solidFill>
              <a:srgbClr val="F47B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2"/>
            <p:cNvSpPr/>
            <p:nvPr/>
          </p:nvSpPr>
          <p:spPr>
            <a:xfrm>
              <a:off x="1373458" y="2572333"/>
              <a:ext cx="46378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원정 장기이식의 합병증 및 예후에 관한 국내 데이터 부족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2"/>
            <p:cNvSpPr/>
            <p:nvPr/>
          </p:nvSpPr>
          <p:spPr>
            <a:xfrm>
              <a:off x="1884524" y="2836347"/>
              <a:ext cx="56029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원정 장기이식 근절을 위한 의학적 근거 마련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2"/>
            <p:cNvSpPr/>
            <p:nvPr/>
          </p:nvSpPr>
          <p:spPr>
            <a:xfrm>
              <a:off x="349926" y="2665201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82"/>
          <p:cNvGrpSpPr/>
          <p:nvPr/>
        </p:nvGrpSpPr>
        <p:grpSpPr>
          <a:xfrm>
            <a:off x="349926" y="3531557"/>
            <a:ext cx="7816636" cy="760677"/>
            <a:chOff x="349926" y="3531557"/>
            <a:chExt cx="7816636" cy="760677"/>
          </a:xfrm>
        </p:grpSpPr>
        <p:sp>
          <p:nvSpPr>
            <p:cNvPr id="596" name="Google Shape;596;p82"/>
            <p:cNvSpPr/>
            <p:nvPr/>
          </p:nvSpPr>
          <p:spPr>
            <a:xfrm>
              <a:off x="941350" y="3535888"/>
              <a:ext cx="7225212" cy="730931"/>
            </a:xfrm>
            <a:prstGeom prst="roundRect">
              <a:avLst>
                <a:gd fmla="val 50000" name="adj"/>
              </a:avLst>
            </a:prstGeom>
            <a:solidFill>
              <a:srgbClr val="FFD33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2"/>
            <p:cNvSpPr/>
            <p:nvPr/>
          </p:nvSpPr>
          <p:spPr>
            <a:xfrm>
              <a:off x="612781" y="3531557"/>
              <a:ext cx="760677" cy="760677"/>
            </a:xfrm>
            <a:prstGeom prst="ellipse">
              <a:avLst/>
            </a:prstGeom>
            <a:solidFill>
              <a:srgbClr val="FFD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2"/>
            <p:cNvSpPr/>
            <p:nvPr/>
          </p:nvSpPr>
          <p:spPr>
            <a:xfrm>
              <a:off x="1386268" y="3535888"/>
              <a:ext cx="34307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원정 장기이식으로 인한 비용 확인 어려움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1884524" y="3864028"/>
              <a:ext cx="50688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2"/>
            <p:cNvSpPr/>
            <p:nvPr/>
          </p:nvSpPr>
          <p:spPr>
            <a:xfrm>
              <a:off x="349926" y="3624460"/>
              <a:ext cx="1250160" cy="589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0077.png" id="601" name="Google Shape;601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899" y="3645576"/>
            <a:ext cx="463183" cy="436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72.png" id="602" name="Google Shape;602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7459" y="2677909"/>
            <a:ext cx="475235" cy="47394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2"/>
          <p:cNvSpPr/>
          <p:nvPr/>
        </p:nvSpPr>
        <p:spPr>
          <a:xfrm>
            <a:off x="1884524" y="3776115"/>
            <a:ext cx="56029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원정 장기 이식 직후 발생하는 다양한 합병증으로 발생하는 의료 비용 확인 필요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원정 장기 이식 근절을 위한 제도적 근거 마련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3"/>
          <p:cNvSpPr txBox="1"/>
          <p:nvPr/>
        </p:nvSpPr>
        <p:spPr>
          <a:xfrm>
            <a:off x="555517" y="358422"/>
            <a:ext cx="7001917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보건의료 빅데이터 연계·활용 강화 연구여야 하는 이유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83"/>
          <p:cNvGrpSpPr/>
          <p:nvPr/>
        </p:nvGrpSpPr>
        <p:grpSpPr>
          <a:xfrm>
            <a:off x="555517" y="1234510"/>
            <a:ext cx="3767538" cy="912274"/>
            <a:chOff x="2759847" y="1621743"/>
            <a:chExt cx="3962396" cy="934430"/>
          </a:xfrm>
        </p:grpSpPr>
        <p:sp>
          <p:nvSpPr>
            <p:cNvPr id="611" name="Google Shape;611;p83"/>
            <p:cNvSpPr/>
            <p:nvPr/>
          </p:nvSpPr>
          <p:spPr>
            <a:xfrm rot="-5400000">
              <a:off x="4273830" y="107760"/>
              <a:ext cx="934430" cy="3962396"/>
            </a:xfrm>
            <a:prstGeom prst="round2SameRect">
              <a:avLst>
                <a:gd fmla="val 11796" name="adj1"/>
                <a:gd fmla="val 0" name="adj2"/>
              </a:avLst>
            </a:prstGeom>
            <a:gradFill>
              <a:gsLst>
                <a:gs pos="0">
                  <a:srgbClr val="F2F2F2"/>
                </a:gs>
                <a:gs pos="100000">
                  <a:srgbClr val="D8D8D8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83"/>
            <p:cNvSpPr/>
            <p:nvPr/>
          </p:nvSpPr>
          <p:spPr>
            <a:xfrm>
              <a:off x="2846930" y="1713381"/>
              <a:ext cx="3577200" cy="770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4개 공공 기관에서 보유한 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의료 빅데이터 간 정보연계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83"/>
          <p:cNvGrpSpPr/>
          <p:nvPr/>
        </p:nvGrpSpPr>
        <p:grpSpPr>
          <a:xfrm>
            <a:off x="555517" y="3587306"/>
            <a:ext cx="3767538" cy="912274"/>
            <a:chOff x="2759847" y="2748207"/>
            <a:chExt cx="3962396" cy="934430"/>
          </a:xfrm>
        </p:grpSpPr>
        <p:sp>
          <p:nvSpPr>
            <p:cNvPr id="614" name="Google Shape;614;p83"/>
            <p:cNvSpPr/>
            <p:nvPr/>
          </p:nvSpPr>
          <p:spPr>
            <a:xfrm rot="-5400000">
              <a:off x="4273830" y="1234224"/>
              <a:ext cx="934430" cy="3962396"/>
            </a:xfrm>
            <a:prstGeom prst="round2SameRect">
              <a:avLst>
                <a:gd fmla="val 11796" name="adj1"/>
                <a:gd fmla="val 0" name="adj2"/>
              </a:avLst>
            </a:prstGeom>
            <a:gradFill>
              <a:gsLst>
                <a:gs pos="0">
                  <a:srgbClr val="F2F2F2"/>
                </a:gs>
                <a:gs pos="100000">
                  <a:srgbClr val="D8D8D8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83"/>
            <p:cNvSpPr/>
            <p:nvPr/>
          </p:nvSpPr>
          <p:spPr>
            <a:xfrm>
              <a:off x="2832738" y="3006340"/>
              <a:ext cx="3577200" cy="438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보건의료 분야 정책 기획·평가·개선 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등을 위한 연구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83"/>
          <p:cNvGrpSpPr/>
          <p:nvPr/>
        </p:nvGrpSpPr>
        <p:grpSpPr>
          <a:xfrm>
            <a:off x="4534253" y="1234511"/>
            <a:ext cx="4076896" cy="912273"/>
            <a:chOff x="2759847" y="1621743"/>
            <a:chExt cx="3962396" cy="934430"/>
          </a:xfrm>
        </p:grpSpPr>
        <p:sp>
          <p:nvSpPr>
            <p:cNvPr id="617" name="Google Shape;617;p83"/>
            <p:cNvSpPr/>
            <p:nvPr/>
          </p:nvSpPr>
          <p:spPr>
            <a:xfrm rot="-5400000">
              <a:off x="4273830" y="107760"/>
              <a:ext cx="934430" cy="3962396"/>
            </a:xfrm>
            <a:prstGeom prst="round2SameRect">
              <a:avLst>
                <a:gd fmla="val 11796" name="adj1"/>
                <a:gd fmla="val 0" name="adj2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83"/>
            <p:cNvSpPr/>
            <p:nvPr/>
          </p:nvSpPr>
          <p:spPr>
            <a:xfrm>
              <a:off x="2846930" y="1713381"/>
              <a:ext cx="3875313" cy="77094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이식신 생존율 확인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생체 공여자 자료 확보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원정 장기 이식 현황 확보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83"/>
          <p:cNvGrpSpPr/>
          <p:nvPr/>
        </p:nvGrpSpPr>
        <p:grpSpPr>
          <a:xfrm>
            <a:off x="4534254" y="3587306"/>
            <a:ext cx="4076896" cy="912273"/>
            <a:chOff x="2759847" y="1621743"/>
            <a:chExt cx="3962396" cy="934430"/>
          </a:xfrm>
        </p:grpSpPr>
        <p:sp>
          <p:nvSpPr>
            <p:cNvPr id="620" name="Google Shape;620;p83"/>
            <p:cNvSpPr/>
            <p:nvPr/>
          </p:nvSpPr>
          <p:spPr>
            <a:xfrm rot="-5400000">
              <a:off x="4273830" y="107760"/>
              <a:ext cx="934430" cy="3962396"/>
            </a:xfrm>
            <a:prstGeom prst="round2SameRect">
              <a:avLst>
                <a:gd fmla="val 11796" name="adj1"/>
                <a:gd fmla="val 0" name="adj2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83"/>
            <p:cNvSpPr/>
            <p:nvPr/>
          </p:nvSpPr>
          <p:spPr>
            <a:xfrm>
              <a:off x="2846930" y="1713381"/>
              <a:ext cx="3875313" cy="77094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고액의 의료비용이 소요되는 만성적인 질환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이식 후 발생하는 합병증 예방 및 관리 체계 구축으로 정책 개선의 기초가 될 수 있음.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83"/>
          <p:cNvGrpSpPr/>
          <p:nvPr/>
        </p:nvGrpSpPr>
        <p:grpSpPr>
          <a:xfrm>
            <a:off x="1207506" y="2418485"/>
            <a:ext cx="6349928" cy="896498"/>
            <a:chOff x="1029051" y="2458225"/>
            <a:chExt cx="6349928" cy="896498"/>
          </a:xfrm>
        </p:grpSpPr>
        <p:sp>
          <p:nvSpPr>
            <p:cNvPr id="623" name="Google Shape;623;p83"/>
            <p:cNvSpPr/>
            <p:nvPr/>
          </p:nvSpPr>
          <p:spPr>
            <a:xfrm>
              <a:off x="3611440" y="2462360"/>
              <a:ext cx="1085431" cy="445722"/>
            </a:xfrm>
            <a:prstGeom prst="roundRect">
              <a:avLst>
                <a:gd fmla="val 16667" name="adj"/>
              </a:avLst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국민건강보험공단</a:t>
              </a:r>
              <a:endParaRPr b="1" sz="1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3"/>
            <p:cNvSpPr/>
            <p:nvPr/>
          </p:nvSpPr>
          <p:spPr>
            <a:xfrm>
              <a:off x="6193829" y="2458225"/>
              <a:ext cx="1185150" cy="445722"/>
            </a:xfrm>
            <a:prstGeom prst="roundRect">
              <a:avLst>
                <a:gd fmla="val 16667" name="adj"/>
              </a:avLst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질병관리본부 </a:t>
              </a:r>
              <a:endParaRPr b="1" sz="1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장기이식관리센터</a:t>
              </a:r>
              <a:endParaRPr b="1" sz="1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3"/>
            <p:cNvSpPr txBox="1"/>
            <p:nvPr/>
          </p:nvSpPr>
          <p:spPr>
            <a:xfrm>
              <a:off x="4696870" y="2754559"/>
              <a:ext cx="1980029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생체 공여자 정보 연계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이식 신 장기 예후 확인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질병관리본부 승인된 이식 확인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3"/>
            <p:cNvSpPr/>
            <p:nvPr/>
          </p:nvSpPr>
          <p:spPr>
            <a:xfrm>
              <a:off x="4696870" y="2595567"/>
              <a:ext cx="1496957" cy="16651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83"/>
            <p:cNvSpPr/>
            <p:nvPr/>
          </p:nvSpPr>
          <p:spPr>
            <a:xfrm>
              <a:off x="1029051" y="2462360"/>
              <a:ext cx="1085431" cy="445722"/>
            </a:xfrm>
            <a:prstGeom prst="roundRect">
              <a:avLst>
                <a:gd fmla="val 16667" name="adj"/>
              </a:avLst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국민건강보험공단</a:t>
              </a:r>
              <a:endParaRPr b="1" sz="1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83"/>
            <p:cNvSpPr/>
            <p:nvPr/>
          </p:nvSpPr>
          <p:spPr>
            <a:xfrm>
              <a:off x="2114481" y="2574160"/>
              <a:ext cx="1496957" cy="16651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3"/>
            <p:cNvSpPr txBox="1"/>
            <p:nvPr/>
          </p:nvSpPr>
          <p:spPr>
            <a:xfrm>
              <a:off x="2025046" y="2829277"/>
              <a:ext cx="212910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신이식 수혜자 및 공여자의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암 발생 및 암에 의한 사망률 확인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4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84"/>
          <p:cNvSpPr txBox="1"/>
          <p:nvPr/>
        </p:nvSpPr>
        <p:spPr>
          <a:xfrm>
            <a:off x="555517" y="356242"/>
            <a:ext cx="1251946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선행 연구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84"/>
          <p:cNvSpPr txBox="1"/>
          <p:nvPr/>
        </p:nvSpPr>
        <p:spPr>
          <a:xfrm>
            <a:off x="488606" y="989933"/>
            <a:ext cx="2300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신장 이식 관련 연구 경험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4"/>
          <p:cNvSpPr/>
          <p:nvPr/>
        </p:nvSpPr>
        <p:spPr>
          <a:xfrm>
            <a:off x="488608" y="1340568"/>
            <a:ext cx="7921296" cy="254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임상 자료와 인체 시료 수집을 접목한 서울대병원 신장이식 데이터 베이스 구축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신장 이식 공여자 및 수혜자의 장내 마이크로비옴이 이식신의 예후에 미치는 영향 연구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이식 신 생존 상태로 사망하는 환자의 사망 원인에 대한 연구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신장 이식을 받은 IgA 신장염 환자들의 이식 후 예후에 대한 다기관 후향적 임상 연구 수행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생체 신장 공여자의 장기 예후에 관한 연구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84"/>
          <p:cNvCxnSpPr/>
          <p:nvPr/>
        </p:nvCxnSpPr>
        <p:spPr>
          <a:xfrm>
            <a:off x="544172" y="1323784"/>
            <a:ext cx="6876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EMB000093bc2886" id="639" name="Google Shape;63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375" y="1631575"/>
            <a:ext cx="4185633" cy="938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93bc2889" id="640" name="Google Shape;640;p84"/>
          <p:cNvPicPr preferRelativeResize="0"/>
          <p:nvPr/>
        </p:nvPicPr>
        <p:blipFill rotWithShape="1">
          <a:blip r:embed="rId4">
            <a:alphaModFix/>
          </a:blip>
          <a:srcRect b="0" l="7828" r="16312" t="0"/>
          <a:stretch/>
        </p:blipFill>
        <p:spPr>
          <a:xfrm>
            <a:off x="1141644" y="2100985"/>
            <a:ext cx="4286250" cy="2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6998" y="2916020"/>
            <a:ext cx="3302805" cy="211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1584" y="3159837"/>
            <a:ext cx="3880711" cy="188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5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85"/>
          <p:cNvSpPr txBox="1"/>
          <p:nvPr/>
        </p:nvSpPr>
        <p:spPr>
          <a:xfrm>
            <a:off x="488606" y="989933"/>
            <a:ext cx="2323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 빅데이터 기반 연구 경험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5"/>
          <p:cNvSpPr/>
          <p:nvPr/>
        </p:nvSpPr>
        <p:spPr>
          <a:xfrm>
            <a:off x="488608" y="1340568"/>
            <a:ext cx="7921296" cy="254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600만 명의 건보공단 빅데이터를 이용하여 대사증후군 상태의 변화가 심혈관 합병증의 위험을 변화시킴을 확인함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9만 명의 암 환자에서 측정된 약 98만 건의 혈청 creatinine 및 다양한 임상 정보를 활용하여 머신러닝을 이용한 암 환자의 급성신손상 발생 예측 모델 개발 (서울 의대-공대 학제 간 연구)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비만과 신기능 간의 인과성 검증 연구 수행 (H16C037)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기상 및 환경 패턴과 개인별 특성을 고려하여 주요 5개 질환 발병 위험 분석 연구 수행 (800-2016134)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수리과학 조합최적화를 이용한 규칙기반 예측모델 개발 연구 수행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5"/>
          <p:cNvSpPr txBox="1"/>
          <p:nvPr/>
        </p:nvSpPr>
        <p:spPr>
          <a:xfrm>
            <a:off x="555517" y="356242"/>
            <a:ext cx="1251946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선행 연구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93" y="12640"/>
            <a:ext cx="5073791" cy="174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118" y="2223917"/>
            <a:ext cx="5444398" cy="193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7992" y="4732357"/>
            <a:ext cx="4572049" cy="1860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93bc28a6" id="654" name="Google Shape;654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4913" y="4464767"/>
            <a:ext cx="5190187" cy="15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8"/>
          <p:cNvSpPr txBox="1"/>
          <p:nvPr/>
        </p:nvSpPr>
        <p:spPr>
          <a:xfrm>
            <a:off x="555517" y="358422"/>
            <a:ext cx="1907573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 계획 요약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00006e0452e3" id="230" name="Google Shape;2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69305"/>
            <a:ext cx="5814060" cy="492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6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6"/>
          <p:cNvSpPr txBox="1"/>
          <p:nvPr/>
        </p:nvSpPr>
        <p:spPr>
          <a:xfrm>
            <a:off x="555517" y="358422"/>
            <a:ext cx="3576300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연구목표 및 주요 연구내용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6"/>
          <p:cNvSpPr/>
          <p:nvPr/>
        </p:nvSpPr>
        <p:spPr>
          <a:xfrm>
            <a:off x="682579" y="966971"/>
            <a:ext cx="1545465" cy="5720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86"/>
          <p:cNvSpPr/>
          <p:nvPr/>
        </p:nvSpPr>
        <p:spPr>
          <a:xfrm>
            <a:off x="2283638" y="966972"/>
            <a:ext cx="6090687" cy="5707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신이식 수혜자 및 공여자의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맞춤형 의료 서비스 제공을 위한 지침 개발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MB000016fc1c4a" id="663" name="Google Shape;66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593" y="1560222"/>
            <a:ext cx="2748026" cy="31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Google Shape;664;p86"/>
          <p:cNvGrpSpPr/>
          <p:nvPr/>
        </p:nvGrpSpPr>
        <p:grpSpPr>
          <a:xfrm>
            <a:off x="682855" y="1895017"/>
            <a:ext cx="7692572" cy="3191908"/>
            <a:chOff x="682855" y="1895017"/>
            <a:chExt cx="7692572" cy="3191908"/>
          </a:xfrm>
        </p:grpSpPr>
        <p:grpSp>
          <p:nvGrpSpPr>
            <p:cNvPr id="665" name="Google Shape;665;p86"/>
            <p:cNvGrpSpPr/>
            <p:nvPr/>
          </p:nvGrpSpPr>
          <p:grpSpPr>
            <a:xfrm>
              <a:off x="682855" y="1895017"/>
              <a:ext cx="7691470" cy="2361929"/>
              <a:chOff x="467866" y="2276872"/>
              <a:chExt cx="8110700" cy="3672408"/>
            </a:xfrm>
          </p:grpSpPr>
          <p:sp>
            <p:nvSpPr>
              <p:cNvPr id="666" name="Google Shape;666;p86"/>
              <p:cNvSpPr/>
              <p:nvPr/>
            </p:nvSpPr>
            <p:spPr>
              <a:xfrm>
                <a:off x="467866" y="2276872"/>
                <a:ext cx="1367957" cy="382795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Module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86"/>
              <p:cNvSpPr/>
              <p:nvPr/>
            </p:nvSpPr>
            <p:spPr>
              <a:xfrm>
                <a:off x="4426734" y="2276872"/>
                <a:ext cx="4151832" cy="382795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93663" lvl="0" marL="93663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Activity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86"/>
              <p:cNvSpPr/>
              <p:nvPr/>
            </p:nvSpPr>
            <p:spPr>
              <a:xfrm>
                <a:off x="1893493" y="2276872"/>
                <a:ext cx="2469396" cy="382795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Task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86"/>
              <p:cNvSpPr/>
              <p:nvPr/>
            </p:nvSpPr>
            <p:spPr>
              <a:xfrm>
                <a:off x="467866" y="2751528"/>
                <a:ext cx="1367957" cy="1871551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신이식 수혜자 및 공여자 빅데이터 기반 코호트 구축</a:t>
                </a:r>
                <a:endParaRPr b="1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86"/>
              <p:cNvSpPr/>
              <p:nvPr/>
            </p:nvSpPr>
            <p:spPr>
              <a:xfrm>
                <a:off x="4426734" y="2751528"/>
                <a:ext cx="4151832" cy="569459"/>
              </a:xfrm>
              <a:prstGeom prst="roundRect">
                <a:avLst>
                  <a:gd fmla="val 2392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0" wrap="square" tIns="45700">
                <a:noAutofit/>
              </a:bodyPr>
              <a:lstStyle/>
              <a:p>
                <a:pPr indent="-93663" lvl="0" marL="93663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신이식 수혜자 코호트 구축: KONOS 승인 수혜자 확인 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3663" lvl="0" marL="93663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신이식 공여자 코호트 구축: KONOS에 등록된 공여자 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86"/>
              <p:cNvSpPr/>
              <p:nvPr/>
            </p:nvSpPr>
            <p:spPr>
              <a:xfrm>
                <a:off x="1893493" y="2751528"/>
                <a:ext cx="2469396" cy="569459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2E75B5"/>
                    </a:solidFill>
                    <a:latin typeface="Arial"/>
                    <a:ea typeface="Arial"/>
                    <a:cs typeface="Arial"/>
                    <a:sym typeface="Arial"/>
                  </a:rPr>
                  <a:t>신이식 수혜자 및 공여자 코호트 구축</a:t>
                </a:r>
                <a:endParaRPr b="1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86"/>
              <p:cNvSpPr/>
              <p:nvPr/>
            </p:nvSpPr>
            <p:spPr>
              <a:xfrm>
                <a:off x="467866" y="4725143"/>
                <a:ext cx="1367957" cy="12241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임상적 종결점 예측 모델 개발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86"/>
              <p:cNvSpPr/>
              <p:nvPr/>
            </p:nvSpPr>
            <p:spPr>
              <a:xfrm>
                <a:off x="1893493" y="3399600"/>
                <a:ext cx="2469396" cy="569459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2E75B5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수혜자의 합병증 및  예후 확인</a:t>
                </a:r>
                <a:endParaRPr b="1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86"/>
              <p:cNvSpPr/>
              <p:nvPr/>
            </p:nvSpPr>
            <p:spPr>
              <a:xfrm>
                <a:off x="1893493" y="4047672"/>
                <a:ext cx="2469396" cy="569459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2E75B5"/>
                    </a:solidFill>
                    <a:latin typeface="Arial"/>
                    <a:ea typeface="Arial"/>
                    <a:cs typeface="Arial"/>
                    <a:sym typeface="Arial"/>
                  </a:rPr>
                  <a:t>공여자 합병증 유병  및  예후 확인</a:t>
                </a:r>
                <a:endParaRPr b="1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6"/>
              <p:cNvSpPr/>
              <p:nvPr/>
            </p:nvSpPr>
            <p:spPr>
              <a:xfrm>
                <a:off x="1893493" y="4731749"/>
                <a:ext cx="2469396" cy="569459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2E75B5"/>
                    </a:solidFill>
                    <a:latin typeface="Arial"/>
                    <a:ea typeface="Arial"/>
                    <a:cs typeface="Arial"/>
                    <a:sym typeface="Arial"/>
                  </a:rPr>
                  <a:t>이식 후 합병증 위험도 평가</a:t>
                </a:r>
                <a:endParaRPr b="1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6"/>
              <p:cNvSpPr/>
              <p:nvPr/>
            </p:nvSpPr>
            <p:spPr>
              <a:xfrm>
                <a:off x="1893493" y="5365862"/>
                <a:ext cx="2469396" cy="569459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36000" spcFirstLastPara="1" rIns="36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2E75B5"/>
                    </a:solidFill>
                    <a:latin typeface="Arial"/>
                    <a:ea typeface="Arial"/>
                    <a:cs typeface="Arial"/>
                    <a:sym typeface="Arial"/>
                  </a:rPr>
                  <a:t>이식 후 합병증 예측 모델 개발</a:t>
                </a:r>
                <a:endParaRPr b="1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6"/>
              <p:cNvSpPr/>
              <p:nvPr/>
            </p:nvSpPr>
            <p:spPr>
              <a:xfrm>
                <a:off x="4426734" y="3399600"/>
                <a:ext cx="4151832" cy="569459"/>
              </a:xfrm>
              <a:prstGeom prst="roundRect">
                <a:avLst>
                  <a:gd fmla="val 2392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0" wrap="square" tIns="45700">
                <a:noAutofit/>
              </a:bodyPr>
              <a:lstStyle/>
              <a:p>
                <a:pPr indent="-93663" lvl="0" marL="93663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수혜자의 이식 후 합병증 확인: 심혈관질환, 암, 감염증, 기타 대사합병증 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3663" lvl="0" marL="93663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수혜자의 이식 후 신 생존 및 환자 생존율 확인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6"/>
              <p:cNvSpPr/>
              <p:nvPr/>
            </p:nvSpPr>
            <p:spPr>
              <a:xfrm>
                <a:off x="4426734" y="4047672"/>
                <a:ext cx="4151832" cy="569459"/>
              </a:xfrm>
              <a:prstGeom prst="roundRect">
                <a:avLst>
                  <a:gd fmla="val 2392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0" wrap="square" tIns="45700">
                <a:noAutofit/>
              </a:bodyPr>
              <a:lstStyle/>
              <a:p>
                <a:pPr indent="-93663" lvl="0" marL="93663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공여자의 공여 후 합병증 발생 및 의료 이용 행태 분석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3663" lvl="0" marL="93663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공여자의 공여 후 신 생존 및 환자 생존율 확인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6"/>
              <p:cNvSpPr/>
              <p:nvPr/>
            </p:nvSpPr>
            <p:spPr>
              <a:xfrm>
                <a:off x="4426734" y="4731749"/>
                <a:ext cx="4151832" cy="569459"/>
              </a:xfrm>
              <a:prstGeom prst="roundRect">
                <a:avLst>
                  <a:gd fmla="val 2392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0" wrap="square" tIns="45700">
                <a:noAutofit/>
              </a:bodyPr>
              <a:lstStyle/>
              <a:p>
                <a:pPr indent="-93663" lvl="0" marL="93663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 및 공여자의 이식 후 합병증 발생의 위험 인자 확인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3663" lvl="0" marL="93663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 및 공여자의 이식 후 신 생존 및 사망 위험 인자 확인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6"/>
              <p:cNvSpPr/>
              <p:nvPr/>
            </p:nvSpPr>
            <p:spPr>
              <a:xfrm>
                <a:off x="4426734" y="5379821"/>
                <a:ext cx="4151832" cy="569459"/>
              </a:xfrm>
              <a:prstGeom prst="roundRect">
                <a:avLst>
                  <a:gd fmla="val 2392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0" wrap="square" tIns="45700">
                <a:noAutofit/>
              </a:bodyPr>
              <a:lstStyle/>
              <a:p>
                <a:pPr indent="-93663" lvl="0" marL="93663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 및 공여자의 이식 후 합병증 예측 모델 개발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3663" lvl="0" marL="93663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수혜자 및 공여자의 이식 후 신 생존 및 사망 예측 모델 개발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1" name="Google Shape;681;p86"/>
            <p:cNvSpPr/>
            <p:nvPr/>
          </p:nvSpPr>
          <p:spPr>
            <a:xfrm>
              <a:off x="683957" y="4299615"/>
              <a:ext cx="1297249" cy="787310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경제성 분석 및 맞춤형 의료 관리 정책 제시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6"/>
            <p:cNvSpPr/>
            <p:nvPr/>
          </p:nvSpPr>
          <p:spPr>
            <a:xfrm>
              <a:off x="2035895" y="4303863"/>
              <a:ext cx="2341757" cy="366251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rPr>
                <a:t>예측 모델 경제성 분석</a:t>
              </a:r>
              <a:endParaRPr b="1" sz="12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6"/>
            <p:cNvSpPr/>
            <p:nvPr/>
          </p:nvSpPr>
          <p:spPr>
            <a:xfrm>
              <a:off x="2035895" y="4711697"/>
              <a:ext cx="2341757" cy="366251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rPr>
                <a:t>이식 후 합병증 예측 모델 개발</a:t>
              </a:r>
              <a:endParaRPr b="1" sz="12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6"/>
            <p:cNvSpPr/>
            <p:nvPr/>
          </p:nvSpPr>
          <p:spPr>
            <a:xfrm>
              <a:off x="4438197" y="4303863"/>
              <a:ext cx="3937230" cy="366251"/>
            </a:xfrm>
            <a:prstGeom prst="roundRect">
              <a:avLst>
                <a:gd fmla="val 2392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0" wrap="square" tIns="45700">
              <a:noAutofit/>
            </a:bodyPr>
            <a:lstStyle/>
            <a:p>
              <a:pPr indent="-93663" lvl="0" marL="93663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정재호 팀장님 부탁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6"/>
            <p:cNvSpPr/>
            <p:nvPr/>
          </p:nvSpPr>
          <p:spPr>
            <a:xfrm>
              <a:off x="4438197" y="4720674"/>
              <a:ext cx="3937230" cy="366251"/>
            </a:xfrm>
            <a:prstGeom prst="roundRect">
              <a:avLst>
                <a:gd fmla="val 2392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0" wrap="square" tIns="45700">
              <a:noAutofit/>
            </a:bodyPr>
            <a:lstStyle/>
            <a:p>
              <a:pPr indent="-93663" lvl="0" marL="93663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정재호 팀장님 부탁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87"/>
          <p:cNvGrpSpPr/>
          <p:nvPr/>
        </p:nvGrpSpPr>
        <p:grpSpPr>
          <a:xfrm>
            <a:off x="577609" y="1637199"/>
            <a:ext cx="99618" cy="433947"/>
            <a:chOff x="641787" y="1819110"/>
            <a:chExt cx="110687" cy="482163"/>
          </a:xfrm>
        </p:grpSpPr>
        <p:sp>
          <p:nvSpPr>
            <p:cNvPr id="691" name="Google Shape;691;p87"/>
            <p:cNvSpPr/>
            <p:nvPr/>
          </p:nvSpPr>
          <p:spPr>
            <a:xfrm>
              <a:off x="641787" y="1819110"/>
              <a:ext cx="110687" cy="110687"/>
            </a:xfrm>
            <a:prstGeom prst="ellipse">
              <a:avLst/>
            </a:prstGeom>
            <a:solidFill>
              <a:srgbClr val="FFC9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87"/>
            <p:cNvSpPr/>
            <p:nvPr/>
          </p:nvSpPr>
          <p:spPr>
            <a:xfrm>
              <a:off x="641787" y="2004848"/>
              <a:ext cx="110687" cy="110687"/>
            </a:xfrm>
            <a:prstGeom prst="ellipse">
              <a:avLst/>
            </a:prstGeom>
            <a:solidFill>
              <a:srgbClr val="79C1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87"/>
            <p:cNvSpPr/>
            <p:nvPr/>
          </p:nvSpPr>
          <p:spPr>
            <a:xfrm>
              <a:off x="641787" y="2190586"/>
              <a:ext cx="110687" cy="110687"/>
            </a:xfrm>
            <a:prstGeom prst="ellipse">
              <a:avLst/>
            </a:prstGeom>
            <a:solidFill>
              <a:srgbClr val="4DC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87"/>
          <p:cNvSpPr/>
          <p:nvPr/>
        </p:nvSpPr>
        <p:spPr>
          <a:xfrm>
            <a:off x="802256" y="1736817"/>
            <a:ext cx="5822831" cy="3498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연구내용 및 방법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7"/>
          <p:cNvSpPr/>
          <p:nvPr/>
        </p:nvSpPr>
        <p:spPr>
          <a:xfrm>
            <a:off x="1217908" y="2309715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2.1  신이식 수혜자 및 공여자의 빅데이터 기반 코호트 구축</a:t>
            </a:r>
            <a:endParaRPr b="1"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7"/>
          <p:cNvSpPr/>
          <p:nvPr/>
        </p:nvSpPr>
        <p:spPr>
          <a:xfrm>
            <a:off x="1217908" y="2903781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2.2  신이식 수혜자 및 공여자의 임상적 종결점 예측 모델 개발</a:t>
            </a:r>
            <a:endParaRPr b="1"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7"/>
          <p:cNvSpPr/>
          <p:nvPr/>
        </p:nvSpPr>
        <p:spPr>
          <a:xfrm>
            <a:off x="1217908" y="3497847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2.3  개인 맞춤형 의료 서비스 제공 모델 제시</a:t>
            </a:r>
            <a:endParaRPr b="1"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8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8"/>
          <p:cNvSpPr txBox="1"/>
          <p:nvPr/>
        </p:nvSpPr>
        <p:spPr>
          <a:xfrm>
            <a:off x="555517" y="358422"/>
            <a:ext cx="3576300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연구목표 및 주요 연구내용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89"/>
          <p:cNvGrpSpPr/>
          <p:nvPr/>
        </p:nvGrpSpPr>
        <p:grpSpPr>
          <a:xfrm>
            <a:off x="577609" y="1637199"/>
            <a:ext cx="99618" cy="433947"/>
            <a:chOff x="641787" y="1819110"/>
            <a:chExt cx="110687" cy="482163"/>
          </a:xfrm>
        </p:grpSpPr>
        <p:sp>
          <p:nvSpPr>
            <p:cNvPr id="709" name="Google Shape;709;p89"/>
            <p:cNvSpPr/>
            <p:nvPr/>
          </p:nvSpPr>
          <p:spPr>
            <a:xfrm>
              <a:off x="641787" y="1819110"/>
              <a:ext cx="110687" cy="110687"/>
            </a:xfrm>
            <a:prstGeom prst="ellipse">
              <a:avLst/>
            </a:prstGeom>
            <a:solidFill>
              <a:srgbClr val="FFC9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641787" y="2004848"/>
              <a:ext cx="110687" cy="110687"/>
            </a:xfrm>
            <a:prstGeom prst="ellipse">
              <a:avLst/>
            </a:prstGeom>
            <a:solidFill>
              <a:srgbClr val="79C1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641787" y="2190586"/>
              <a:ext cx="110687" cy="110687"/>
            </a:xfrm>
            <a:prstGeom prst="ellipse">
              <a:avLst/>
            </a:prstGeom>
            <a:solidFill>
              <a:srgbClr val="4DC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89"/>
          <p:cNvSpPr/>
          <p:nvPr/>
        </p:nvSpPr>
        <p:spPr>
          <a:xfrm>
            <a:off x="802256" y="1736817"/>
            <a:ext cx="5822831" cy="3498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연구 추진 체계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90"/>
          <p:cNvGrpSpPr/>
          <p:nvPr/>
        </p:nvGrpSpPr>
        <p:grpSpPr>
          <a:xfrm>
            <a:off x="611560" y="1165618"/>
            <a:ext cx="8147852" cy="3808151"/>
            <a:chOff x="611560" y="1165618"/>
            <a:chExt cx="9408657" cy="4673657"/>
          </a:xfrm>
        </p:grpSpPr>
        <p:cxnSp>
          <p:nvCxnSpPr>
            <p:cNvPr id="719" name="Google Shape;719;p90"/>
            <p:cNvCxnSpPr>
              <a:endCxn id="720" idx="2"/>
            </p:cNvCxnSpPr>
            <p:nvPr/>
          </p:nvCxnSpPr>
          <p:spPr>
            <a:xfrm rot="10800000">
              <a:off x="4608060" y="2744825"/>
              <a:ext cx="1836000" cy="468600"/>
            </a:xfrm>
            <a:prstGeom prst="bentConnector2">
              <a:avLst/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21" name="Google Shape;721;p90"/>
            <p:cNvGrpSpPr/>
            <p:nvPr/>
          </p:nvGrpSpPr>
          <p:grpSpPr>
            <a:xfrm>
              <a:off x="6156176" y="2955923"/>
              <a:ext cx="3864041" cy="372629"/>
              <a:chOff x="6444208" y="2936873"/>
              <a:chExt cx="3864041" cy="372629"/>
            </a:xfrm>
          </p:grpSpPr>
          <p:sp>
            <p:nvSpPr>
              <p:cNvPr id="722" name="Google Shape;722;p90"/>
              <p:cNvSpPr/>
              <p:nvPr/>
            </p:nvSpPr>
            <p:spPr>
              <a:xfrm>
                <a:off x="8346217" y="2936873"/>
                <a:ext cx="1962032" cy="36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66675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548135"/>
                  </a:buClr>
                  <a:buSzPts val="1050"/>
                  <a:buFont typeface="Arial"/>
                  <a:buChar char="•"/>
                </a:pPr>
                <a:r>
                  <a:rPr b="1" lang="ko-KR" sz="1050">
                    <a:solidFill>
                      <a:srgbClr val="54813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연구방법론∙산출물 검토</a:t>
                </a:r>
                <a:endParaRPr b="1" sz="105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90"/>
              <p:cNvSpPr/>
              <p:nvPr/>
            </p:nvSpPr>
            <p:spPr>
              <a:xfrm>
                <a:off x="6444208" y="2948677"/>
                <a:ext cx="1962032" cy="360825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자문위원회</a:t>
                </a:r>
                <a:endPara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24" name="Google Shape;724;p90"/>
            <p:cNvCxnSpPr/>
            <p:nvPr/>
          </p:nvCxnSpPr>
          <p:spPr>
            <a:xfrm rot="-5400000">
              <a:off x="4552821" y="1216073"/>
              <a:ext cx="2354" cy="5706822"/>
            </a:xfrm>
            <a:prstGeom prst="bentConnector3">
              <a:avLst>
                <a:gd fmla="val -16007032" name="adj1"/>
              </a:avLst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5" name="Google Shape;725;p90"/>
            <p:cNvSpPr/>
            <p:nvPr/>
          </p:nvSpPr>
          <p:spPr>
            <a:xfrm>
              <a:off x="629376" y="4087664"/>
              <a:ext cx="2277401" cy="68486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신장 이식 수혜자 및 공여자의 빅데이터 기반 코호트 구축</a:t>
              </a:r>
              <a:endParaRPr/>
            </a:p>
          </p:txBody>
        </p:sp>
        <p:sp>
          <p:nvSpPr>
            <p:cNvPr id="726" name="Google Shape;726;p90"/>
            <p:cNvSpPr/>
            <p:nvPr/>
          </p:nvSpPr>
          <p:spPr>
            <a:xfrm>
              <a:off x="3482785" y="4068304"/>
              <a:ext cx="2277403" cy="68486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신이식 수혜자 및 공여자의 임상적 종결점 예측 모델 개발</a:t>
              </a:r>
              <a:endParaRPr/>
            </a:p>
          </p:txBody>
        </p:sp>
        <p:sp>
          <p:nvSpPr>
            <p:cNvPr id="727" name="Google Shape;727;p90"/>
            <p:cNvSpPr/>
            <p:nvPr/>
          </p:nvSpPr>
          <p:spPr>
            <a:xfrm>
              <a:off x="6336194" y="4085311"/>
              <a:ext cx="2278073" cy="68486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신이식 수혜자 및 공여자 개인 맞춤형 의료서비스 모델 제시</a:t>
              </a:r>
              <a:endParaRPr/>
            </a:p>
          </p:txBody>
        </p:sp>
        <p:cxnSp>
          <p:nvCxnSpPr>
            <p:cNvPr id="728" name="Google Shape;728;p90"/>
            <p:cNvCxnSpPr/>
            <p:nvPr/>
          </p:nvCxnSpPr>
          <p:spPr>
            <a:xfrm>
              <a:off x="4607904" y="3148139"/>
              <a:ext cx="100" cy="706909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9" name="Google Shape;729;p90"/>
            <p:cNvCxnSpPr>
              <a:endCxn id="720" idx="0"/>
            </p:cNvCxnSpPr>
            <p:nvPr/>
          </p:nvCxnSpPr>
          <p:spPr>
            <a:xfrm>
              <a:off x="4597260" y="1422057"/>
              <a:ext cx="10800" cy="71070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0" name="Google Shape;720;p90"/>
            <p:cNvSpPr/>
            <p:nvPr/>
          </p:nvSpPr>
          <p:spPr>
            <a:xfrm>
              <a:off x="3438060" y="2132757"/>
              <a:ext cx="2340000" cy="612068"/>
            </a:xfrm>
            <a:prstGeom prst="rect">
              <a:avLst/>
            </a:prstGeom>
            <a:solidFill>
              <a:srgbClr val="1D58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이하정 </a:t>
              </a:r>
              <a:endParaRPr b="1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(서울대학교병원)</a:t>
              </a:r>
              <a:endParaRPr b="1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0"/>
            <p:cNvSpPr/>
            <p:nvPr/>
          </p:nvSpPr>
          <p:spPr>
            <a:xfrm>
              <a:off x="3420188" y="1165618"/>
              <a:ext cx="2340000" cy="499670"/>
            </a:xfrm>
            <a:prstGeom prst="rect">
              <a:avLst/>
            </a:prstGeom>
            <a:solidFill>
              <a:srgbClr val="D565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보건산업진흥원</a:t>
              </a:r>
              <a:endPara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90"/>
            <p:cNvSpPr/>
            <p:nvPr/>
          </p:nvSpPr>
          <p:spPr>
            <a:xfrm>
              <a:off x="611560" y="5191015"/>
              <a:ext cx="2295217" cy="6481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66675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박민수 교수 (연세대학교)</a:t>
              </a:r>
              <a:endParaRPr/>
            </a:p>
            <a:p>
              <a:pPr indent="-66675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유미연, 김지은, 박세훈 (서울대병원)</a:t>
              </a:r>
              <a:endParaRPr b="1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0"/>
            <p:cNvSpPr/>
            <p:nvPr/>
          </p:nvSpPr>
          <p:spPr>
            <a:xfrm>
              <a:off x="3488268" y="5191101"/>
              <a:ext cx="2271920" cy="6481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66675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김광수 교수 (서울대병원)</a:t>
              </a:r>
              <a:endParaRPr/>
            </a:p>
            <a:p>
              <a:pPr indent="-66675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박기찬 연구원 (서울대병원)</a:t>
              </a:r>
              <a:endParaRPr b="1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90"/>
            <p:cNvSpPr/>
            <p:nvPr/>
          </p:nvSpPr>
          <p:spPr>
            <a:xfrm>
              <a:off x="6336196" y="5191001"/>
              <a:ext cx="2278070" cy="6481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66675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b="1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0"/>
            <p:cNvSpPr/>
            <p:nvPr/>
          </p:nvSpPr>
          <p:spPr>
            <a:xfrm>
              <a:off x="5778060" y="1242136"/>
              <a:ext cx="2412267" cy="3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66675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548135"/>
                </a:buClr>
                <a:buSzPts val="1050"/>
                <a:buFont typeface="Arial"/>
                <a:buChar char="•"/>
              </a:pPr>
              <a:r>
                <a:rPr b="1" lang="ko-KR" sz="105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연구방향성∙방법론∙산출물 검토</a:t>
              </a:r>
              <a:endParaRPr b="1" sz="105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5" name="Google Shape;735;p90"/>
          <p:cNvSpPr txBox="1"/>
          <p:nvPr/>
        </p:nvSpPr>
        <p:spPr>
          <a:xfrm>
            <a:off x="555517" y="356242"/>
            <a:ext cx="1192634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추진체계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0"/>
          <p:cNvSpPr/>
          <p:nvPr/>
        </p:nvSpPr>
        <p:spPr>
          <a:xfrm>
            <a:off x="626989" y="4135441"/>
            <a:ext cx="1972218" cy="27901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빅데이터 플랫폼 이용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90"/>
          <p:cNvSpPr/>
          <p:nvPr/>
        </p:nvSpPr>
        <p:spPr>
          <a:xfrm>
            <a:off x="3098027" y="4119666"/>
            <a:ext cx="1972220" cy="27901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통계 및 기계 학습 활용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90"/>
          <p:cNvSpPr/>
          <p:nvPr/>
        </p:nvSpPr>
        <p:spPr>
          <a:xfrm>
            <a:off x="5569066" y="4133523"/>
            <a:ext cx="1972799" cy="27901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경제성 분석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1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1"/>
          <p:cNvSpPr txBox="1"/>
          <p:nvPr/>
        </p:nvSpPr>
        <p:spPr>
          <a:xfrm>
            <a:off x="555517" y="356242"/>
            <a:ext cx="1192634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추진일정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92"/>
          <p:cNvSpPr txBox="1"/>
          <p:nvPr/>
        </p:nvSpPr>
        <p:spPr>
          <a:xfrm>
            <a:off x="555517" y="358422"/>
            <a:ext cx="2281074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기대 성과: 정량적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92"/>
          <p:cNvSpPr txBox="1"/>
          <p:nvPr/>
        </p:nvSpPr>
        <p:spPr>
          <a:xfrm>
            <a:off x="487826" y="1074438"/>
            <a:ext cx="781396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연구내용 및 결과의 효용성을 증명하는 SCI(E)/SSCI 논문 4건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학문 영역별 분류(Journal Citation Reports(JCR)) 기준 IF 상위 20% 이내의 저널 2건 이상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계획 중인 연구 논문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신이식 환자의 이상지질혈증 치료 현황과 심뇌혈관계질환 발생 및 사망에 미치는 영향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신이식 환자의 고혈압 유병 및 치료 현황과 심뇌혈관계질환 발생 및 사망에 미치는 영향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신이식 후 발생하는 암의 유병, 위험인자 및 사망에 미치는 영향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신이식 후 발생하는 결핵의 유병, 위험인자 및 사망에 미치는 영향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신장 공여가 말기신부전으로의 진행 및 사망률 증가에 미치는 영향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신장 공여자의 검진 수검률 및 의료 기관 이용 행태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17" y="942711"/>
            <a:ext cx="5119426" cy="40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3"/>
          <p:cNvSpPr txBox="1"/>
          <p:nvPr/>
        </p:nvSpPr>
        <p:spPr>
          <a:xfrm>
            <a:off x="555517" y="358422"/>
            <a:ext cx="2281074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기대 성과: 정성적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94"/>
          <p:cNvGrpSpPr/>
          <p:nvPr/>
        </p:nvGrpSpPr>
        <p:grpSpPr>
          <a:xfrm>
            <a:off x="577609" y="1637199"/>
            <a:ext cx="99618" cy="433947"/>
            <a:chOff x="641787" y="1819110"/>
            <a:chExt cx="110687" cy="482163"/>
          </a:xfrm>
        </p:grpSpPr>
        <p:sp>
          <p:nvSpPr>
            <p:cNvPr id="764" name="Google Shape;764;p94"/>
            <p:cNvSpPr/>
            <p:nvPr/>
          </p:nvSpPr>
          <p:spPr>
            <a:xfrm>
              <a:off x="641787" y="1819110"/>
              <a:ext cx="110687" cy="110687"/>
            </a:xfrm>
            <a:prstGeom prst="ellipse">
              <a:avLst/>
            </a:prstGeom>
            <a:solidFill>
              <a:srgbClr val="FFC9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94"/>
            <p:cNvSpPr/>
            <p:nvPr/>
          </p:nvSpPr>
          <p:spPr>
            <a:xfrm>
              <a:off x="641787" y="2004848"/>
              <a:ext cx="110687" cy="110687"/>
            </a:xfrm>
            <a:prstGeom prst="ellipse">
              <a:avLst/>
            </a:prstGeom>
            <a:solidFill>
              <a:srgbClr val="79C1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4"/>
            <p:cNvSpPr/>
            <p:nvPr/>
          </p:nvSpPr>
          <p:spPr>
            <a:xfrm>
              <a:off x="641787" y="2190586"/>
              <a:ext cx="110687" cy="110687"/>
            </a:xfrm>
            <a:prstGeom prst="ellipse">
              <a:avLst/>
            </a:prstGeom>
            <a:solidFill>
              <a:srgbClr val="4DC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4"/>
          <p:cNvSpPr/>
          <p:nvPr/>
        </p:nvSpPr>
        <p:spPr>
          <a:xfrm>
            <a:off x="802256" y="1736817"/>
            <a:ext cx="5822831" cy="3498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연구팀 구성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5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5"/>
          <p:cNvSpPr txBox="1"/>
          <p:nvPr/>
        </p:nvSpPr>
        <p:spPr>
          <a:xfrm>
            <a:off x="555517" y="356242"/>
            <a:ext cx="1490793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연구책임자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9"/>
          <p:cNvSpPr txBox="1"/>
          <p:nvPr/>
        </p:nvSpPr>
        <p:spPr>
          <a:xfrm>
            <a:off x="775733" y="691595"/>
            <a:ext cx="69044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69"/>
          <p:cNvGrpSpPr/>
          <p:nvPr/>
        </p:nvGrpSpPr>
        <p:grpSpPr>
          <a:xfrm>
            <a:off x="577609" y="704957"/>
            <a:ext cx="99618" cy="433947"/>
            <a:chOff x="641787" y="1819110"/>
            <a:chExt cx="110687" cy="482163"/>
          </a:xfrm>
        </p:grpSpPr>
        <p:sp>
          <p:nvSpPr>
            <p:cNvPr id="237" name="Google Shape;237;p69"/>
            <p:cNvSpPr/>
            <p:nvPr/>
          </p:nvSpPr>
          <p:spPr>
            <a:xfrm>
              <a:off x="641787" y="1819110"/>
              <a:ext cx="110687" cy="110687"/>
            </a:xfrm>
            <a:prstGeom prst="ellipse">
              <a:avLst/>
            </a:prstGeom>
            <a:solidFill>
              <a:srgbClr val="FFC9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9"/>
            <p:cNvSpPr/>
            <p:nvPr/>
          </p:nvSpPr>
          <p:spPr>
            <a:xfrm>
              <a:off x="641787" y="2004848"/>
              <a:ext cx="110687" cy="110687"/>
            </a:xfrm>
            <a:prstGeom prst="ellipse">
              <a:avLst/>
            </a:prstGeom>
            <a:solidFill>
              <a:srgbClr val="79C1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9"/>
            <p:cNvSpPr/>
            <p:nvPr/>
          </p:nvSpPr>
          <p:spPr>
            <a:xfrm>
              <a:off x="641787" y="2190586"/>
              <a:ext cx="110687" cy="110687"/>
            </a:xfrm>
            <a:prstGeom prst="ellipse">
              <a:avLst/>
            </a:prstGeom>
            <a:solidFill>
              <a:srgbClr val="4DC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69"/>
          <p:cNvGrpSpPr/>
          <p:nvPr/>
        </p:nvGrpSpPr>
        <p:grpSpPr>
          <a:xfrm>
            <a:off x="400141" y="1331921"/>
            <a:ext cx="5969132" cy="724201"/>
            <a:chOff x="457200" y="1535034"/>
            <a:chExt cx="6632369" cy="804667"/>
          </a:xfrm>
        </p:grpSpPr>
        <p:pic>
          <p:nvPicPr>
            <p:cNvPr descr="C:\Users\owner\Desktop\그림1.png" id="241" name="Google Shape;241;p69"/>
            <p:cNvPicPr preferRelativeResize="0"/>
            <p:nvPr/>
          </p:nvPicPr>
          <p:blipFill rotWithShape="1">
            <a:blip r:embed="rId3">
              <a:alphaModFix/>
            </a:blip>
            <a:srcRect b="0" l="0" r="0" t="50000"/>
            <a:stretch/>
          </p:blipFill>
          <p:spPr>
            <a:xfrm>
              <a:off x="457200" y="2240384"/>
              <a:ext cx="6632369" cy="9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69"/>
            <p:cNvSpPr txBox="1"/>
            <p:nvPr/>
          </p:nvSpPr>
          <p:spPr>
            <a:xfrm>
              <a:off x="724332" y="1535034"/>
              <a:ext cx="304214" cy="752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4400">
                  <a:solidFill>
                    <a:srgbClr val="2C6D29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43" name="Google Shape;243;p69"/>
          <p:cNvGrpSpPr/>
          <p:nvPr/>
        </p:nvGrpSpPr>
        <p:grpSpPr>
          <a:xfrm>
            <a:off x="400141" y="2033539"/>
            <a:ext cx="5969132" cy="724201"/>
            <a:chOff x="457200" y="1535034"/>
            <a:chExt cx="6632369" cy="804667"/>
          </a:xfrm>
        </p:grpSpPr>
        <p:pic>
          <p:nvPicPr>
            <p:cNvPr descr="C:\Users\owner\Desktop\그림1.png" id="244" name="Google Shape;244;p69"/>
            <p:cNvPicPr preferRelativeResize="0"/>
            <p:nvPr/>
          </p:nvPicPr>
          <p:blipFill rotWithShape="1">
            <a:blip r:embed="rId3">
              <a:alphaModFix/>
            </a:blip>
            <a:srcRect b="0" l="0" r="0" t="50000"/>
            <a:stretch/>
          </p:blipFill>
          <p:spPr>
            <a:xfrm>
              <a:off x="457200" y="2240384"/>
              <a:ext cx="6632369" cy="9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69"/>
            <p:cNvSpPr txBox="1"/>
            <p:nvPr/>
          </p:nvSpPr>
          <p:spPr>
            <a:xfrm>
              <a:off x="724332" y="1535034"/>
              <a:ext cx="304214" cy="752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4400">
                  <a:solidFill>
                    <a:srgbClr val="2C6D29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sp>
        <p:nvSpPr>
          <p:cNvPr id="246" name="Google Shape;246;p69"/>
          <p:cNvSpPr/>
          <p:nvPr/>
        </p:nvSpPr>
        <p:spPr>
          <a:xfrm>
            <a:off x="935409" y="1546655"/>
            <a:ext cx="4572000" cy="319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프로젝트에 대한 이해</a:t>
            </a:r>
            <a:endParaRPr/>
          </a:p>
        </p:txBody>
      </p:sp>
      <p:sp>
        <p:nvSpPr>
          <p:cNvPr id="247" name="Google Shape;247;p69"/>
          <p:cNvSpPr txBox="1"/>
          <p:nvPr/>
        </p:nvSpPr>
        <p:spPr>
          <a:xfrm>
            <a:off x="954694" y="2212370"/>
            <a:ext cx="5510450" cy="319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연구내용 및 방법</a:t>
            </a:r>
            <a:endParaRPr b="1" sz="18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9"/>
          <p:cNvSpPr/>
          <p:nvPr/>
        </p:nvSpPr>
        <p:spPr>
          <a:xfrm>
            <a:off x="955581" y="2967147"/>
            <a:ext cx="3919150" cy="319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 추진 체계</a:t>
            </a:r>
            <a:endParaRPr b="1" sz="18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69"/>
          <p:cNvGrpSpPr/>
          <p:nvPr/>
        </p:nvGrpSpPr>
        <p:grpSpPr>
          <a:xfrm>
            <a:off x="400141" y="2757740"/>
            <a:ext cx="5969132" cy="724201"/>
            <a:chOff x="457200" y="1535034"/>
            <a:chExt cx="6632369" cy="804667"/>
          </a:xfrm>
        </p:grpSpPr>
        <p:pic>
          <p:nvPicPr>
            <p:cNvPr descr="C:\Users\owner\Desktop\그림1.png" id="250" name="Google Shape;250;p69"/>
            <p:cNvPicPr preferRelativeResize="0"/>
            <p:nvPr/>
          </p:nvPicPr>
          <p:blipFill rotWithShape="1">
            <a:blip r:embed="rId3">
              <a:alphaModFix/>
            </a:blip>
            <a:srcRect b="0" l="0" r="0" t="50000"/>
            <a:stretch/>
          </p:blipFill>
          <p:spPr>
            <a:xfrm>
              <a:off x="457200" y="2240384"/>
              <a:ext cx="6632369" cy="9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69"/>
            <p:cNvSpPr txBox="1"/>
            <p:nvPr/>
          </p:nvSpPr>
          <p:spPr>
            <a:xfrm>
              <a:off x="724332" y="1535034"/>
              <a:ext cx="304214" cy="752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4400">
                  <a:solidFill>
                    <a:srgbClr val="2C6D29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sp>
        <p:nvSpPr>
          <p:cNvPr id="252" name="Google Shape;252;p69"/>
          <p:cNvSpPr/>
          <p:nvPr/>
        </p:nvSpPr>
        <p:spPr>
          <a:xfrm>
            <a:off x="955581" y="3644255"/>
            <a:ext cx="3919150" cy="319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연구팀 구성</a:t>
            </a:r>
            <a:endParaRPr b="1" sz="18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69"/>
          <p:cNvGrpSpPr/>
          <p:nvPr/>
        </p:nvGrpSpPr>
        <p:grpSpPr>
          <a:xfrm>
            <a:off x="400141" y="3434848"/>
            <a:ext cx="5969132" cy="724201"/>
            <a:chOff x="457200" y="1535034"/>
            <a:chExt cx="6632369" cy="804667"/>
          </a:xfrm>
        </p:grpSpPr>
        <p:pic>
          <p:nvPicPr>
            <p:cNvPr descr="C:\Users\owner\Desktop\그림1.png" id="254" name="Google Shape;254;p69"/>
            <p:cNvPicPr preferRelativeResize="0"/>
            <p:nvPr/>
          </p:nvPicPr>
          <p:blipFill rotWithShape="1">
            <a:blip r:embed="rId3">
              <a:alphaModFix/>
            </a:blip>
            <a:srcRect b="0" l="0" r="0" t="50000"/>
            <a:stretch/>
          </p:blipFill>
          <p:spPr>
            <a:xfrm>
              <a:off x="457200" y="2240384"/>
              <a:ext cx="6632369" cy="9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69"/>
            <p:cNvSpPr txBox="1"/>
            <p:nvPr/>
          </p:nvSpPr>
          <p:spPr>
            <a:xfrm>
              <a:off x="724332" y="1535034"/>
              <a:ext cx="304214" cy="752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4400">
                  <a:solidFill>
                    <a:srgbClr val="2C6D29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6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96"/>
          <p:cNvSpPr txBox="1"/>
          <p:nvPr/>
        </p:nvSpPr>
        <p:spPr>
          <a:xfrm>
            <a:off x="555517" y="356242"/>
            <a:ext cx="1490793" cy="299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참여연구원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0" name="Google Shape;780;p96"/>
          <p:cNvGraphicFramePr/>
          <p:nvPr/>
        </p:nvGraphicFramePr>
        <p:xfrm>
          <a:off x="371930" y="1145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{CEE6AE9B-6B92-4AF4-9A2E-E1728C9A28D9}</a:tableStyleId>
              </a:tblPr>
              <a:tblGrid>
                <a:gridCol w="839150"/>
                <a:gridCol w="839150"/>
                <a:gridCol w="839150"/>
                <a:gridCol w="839150"/>
                <a:gridCol w="1495725"/>
                <a:gridCol w="1641650"/>
                <a:gridCol w="1678125"/>
              </a:tblGrid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성명 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직급</a:t>
                      </a:r>
                      <a:endParaRPr/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학위</a:t>
                      </a:r>
                      <a:endParaRPr/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졸업연도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전공</a:t>
                      </a:r>
                      <a:endParaRPr/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학교</a:t>
                      </a:r>
                      <a:endParaRPr/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담당 업무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이하정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462" lvl="0" marL="173038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박민수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김광수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유미연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김지은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박세훈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박기찬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49" lvl="0" marL="1825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75" marB="9175" marR="9175" marL="9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70"/>
          <p:cNvGrpSpPr/>
          <p:nvPr/>
        </p:nvGrpSpPr>
        <p:grpSpPr>
          <a:xfrm>
            <a:off x="577609" y="1637199"/>
            <a:ext cx="99618" cy="433947"/>
            <a:chOff x="641787" y="1819110"/>
            <a:chExt cx="110687" cy="482163"/>
          </a:xfrm>
        </p:grpSpPr>
        <p:sp>
          <p:nvSpPr>
            <p:cNvPr id="261" name="Google Shape;261;p70"/>
            <p:cNvSpPr/>
            <p:nvPr/>
          </p:nvSpPr>
          <p:spPr>
            <a:xfrm>
              <a:off x="641787" y="1819110"/>
              <a:ext cx="110687" cy="110687"/>
            </a:xfrm>
            <a:prstGeom prst="ellipse">
              <a:avLst/>
            </a:prstGeom>
            <a:solidFill>
              <a:srgbClr val="FFC9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70"/>
            <p:cNvSpPr/>
            <p:nvPr/>
          </p:nvSpPr>
          <p:spPr>
            <a:xfrm>
              <a:off x="641787" y="2004848"/>
              <a:ext cx="110687" cy="110687"/>
            </a:xfrm>
            <a:prstGeom prst="ellipse">
              <a:avLst/>
            </a:prstGeom>
            <a:solidFill>
              <a:srgbClr val="79C1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70"/>
            <p:cNvSpPr/>
            <p:nvPr/>
          </p:nvSpPr>
          <p:spPr>
            <a:xfrm>
              <a:off x="641787" y="2190586"/>
              <a:ext cx="110687" cy="110687"/>
            </a:xfrm>
            <a:prstGeom prst="ellipse">
              <a:avLst/>
            </a:prstGeom>
            <a:solidFill>
              <a:srgbClr val="4DC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6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70"/>
          <p:cNvSpPr/>
          <p:nvPr/>
        </p:nvSpPr>
        <p:spPr>
          <a:xfrm>
            <a:off x="802256" y="1736817"/>
            <a:ext cx="5822831" cy="3498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프로젝트에 대한 이해</a:t>
            </a:r>
            <a:endParaRPr/>
          </a:p>
        </p:txBody>
      </p:sp>
      <p:sp>
        <p:nvSpPr>
          <p:cNvPr id="265" name="Google Shape;265;p70"/>
          <p:cNvSpPr/>
          <p:nvPr/>
        </p:nvSpPr>
        <p:spPr>
          <a:xfrm>
            <a:off x="1217908" y="2309715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1.1  배경 및 필요성</a:t>
            </a:r>
            <a:endParaRPr/>
          </a:p>
        </p:txBody>
      </p:sp>
      <p:sp>
        <p:nvSpPr>
          <p:cNvPr id="266" name="Google Shape;266;p70"/>
          <p:cNvSpPr/>
          <p:nvPr/>
        </p:nvSpPr>
        <p:spPr>
          <a:xfrm>
            <a:off x="1217908" y="2903781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1.2  선행연구</a:t>
            </a:r>
            <a:endParaRPr/>
          </a:p>
        </p:txBody>
      </p:sp>
      <p:sp>
        <p:nvSpPr>
          <p:cNvPr id="267" name="Google Shape;267;p70"/>
          <p:cNvSpPr/>
          <p:nvPr/>
        </p:nvSpPr>
        <p:spPr>
          <a:xfrm>
            <a:off x="1217908" y="3497847"/>
            <a:ext cx="4764835" cy="360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1.3  연구목표 및 주요 연구내용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1"/>
          <p:cNvSpPr txBox="1"/>
          <p:nvPr/>
        </p:nvSpPr>
        <p:spPr>
          <a:xfrm>
            <a:off x="555517" y="358422"/>
            <a:ext cx="1907573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배경 및 필요성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1"/>
          <p:cNvSpPr/>
          <p:nvPr/>
        </p:nvSpPr>
        <p:spPr>
          <a:xfrm rot="-5400000">
            <a:off x="4320351" y="1448180"/>
            <a:ext cx="459421" cy="473455"/>
          </a:xfrm>
          <a:prstGeom prst="downArrow">
            <a:avLst>
              <a:gd fmla="val 58272" name="adj1"/>
              <a:gd fmla="val 38942" name="adj2"/>
            </a:avLst>
          </a:prstGeom>
          <a:gradFill>
            <a:gsLst>
              <a:gs pos="0">
                <a:srgbClr val="000000">
                  <a:alpha val="0"/>
                </a:srgbClr>
              </a:gs>
              <a:gs pos="49600">
                <a:srgbClr val="000000">
                  <a:alpha val="26666"/>
                </a:srgbClr>
              </a:gs>
              <a:gs pos="99000">
                <a:srgbClr val="000000">
                  <a:alpha val="36862"/>
                </a:srgbClr>
              </a:gs>
              <a:gs pos="100000">
                <a:srgbClr val="000000">
                  <a:alpha val="36862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71"/>
          <p:cNvGrpSpPr/>
          <p:nvPr/>
        </p:nvGrpSpPr>
        <p:grpSpPr>
          <a:xfrm>
            <a:off x="4889265" y="1022260"/>
            <a:ext cx="3837921" cy="1184633"/>
            <a:chOff x="4889265" y="1022260"/>
            <a:chExt cx="3425343" cy="1184633"/>
          </a:xfrm>
        </p:grpSpPr>
        <p:sp>
          <p:nvSpPr>
            <p:cNvPr id="277" name="Google Shape;277;p71"/>
            <p:cNvSpPr/>
            <p:nvPr/>
          </p:nvSpPr>
          <p:spPr>
            <a:xfrm>
              <a:off x="4978714" y="1022260"/>
              <a:ext cx="3313961" cy="400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48135"/>
                  </a:solidFill>
                  <a:latin typeface="Arial"/>
                  <a:ea typeface="Arial"/>
                  <a:cs typeface="Arial"/>
                  <a:sym typeface="Arial"/>
                </a:rPr>
                <a:t>신장 이식의 필요성</a:t>
              </a:r>
              <a:endParaRPr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1"/>
            <p:cNvSpPr/>
            <p:nvPr/>
          </p:nvSpPr>
          <p:spPr>
            <a:xfrm>
              <a:off x="4964036" y="1415069"/>
              <a:ext cx="3350572" cy="700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말기신부전 환자의 생명 연장에 필수적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사회 경제적 비용 절감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이식 신 생존율 향상이 중요한 문제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1"/>
            <p:cNvSpPr/>
            <p:nvPr/>
          </p:nvSpPr>
          <p:spPr>
            <a:xfrm>
              <a:off x="4889265" y="1057044"/>
              <a:ext cx="3408897" cy="1149849"/>
            </a:xfrm>
            <a:prstGeom prst="roundRect">
              <a:avLst>
                <a:gd fmla="val 8586" name="adj"/>
              </a:avLst>
            </a:prstGeom>
            <a:noFill/>
            <a:ln cap="flat" cmpd="sng" w="28575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" name="Google Shape;280;p71"/>
            <p:cNvCxnSpPr/>
            <p:nvPr/>
          </p:nvCxnSpPr>
          <p:spPr>
            <a:xfrm>
              <a:off x="4978714" y="1397999"/>
              <a:ext cx="3138981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1" name="Google Shape;281;p71"/>
          <p:cNvGrpSpPr/>
          <p:nvPr/>
        </p:nvGrpSpPr>
        <p:grpSpPr>
          <a:xfrm>
            <a:off x="526719" y="817029"/>
            <a:ext cx="3869917" cy="1410646"/>
            <a:chOff x="526719" y="817029"/>
            <a:chExt cx="3869917" cy="1410646"/>
          </a:xfrm>
        </p:grpSpPr>
        <p:sp>
          <p:nvSpPr>
            <p:cNvPr id="282" name="Google Shape;282;p71"/>
            <p:cNvSpPr/>
            <p:nvPr/>
          </p:nvSpPr>
          <p:spPr>
            <a:xfrm>
              <a:off x="776429" y="1022260"/>
              <a:ext cx="3044590" cy="572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말기신부전의 심각성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71"/>
            <p:cNvSpPr/>
            <p:nvPr/>
          </p:nvSpPr>
          <p:spPr>
            <a:xfrm>
              <a:off x="729188" y="1455197"/>
              <a:ext cx="3667448" cy="772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매년 지속적으로 증가 추세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높은 사망률: 일반인구의 10.9 배, 암 환자의 2.3배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사회 경제적 부담: 환자 1인당 의료 비용 1위</a:t>
              </a:r>
              <a:endParaRPr/>
            </a:p>
          </p:txBody>
        </p:sp>
        <p:sp>
          <p:nvSpPr>
            <p:cNvPr id="284" name="Google Shape;284;p71"/>
            <p:cNvSpPr/>
            <p:nvPr/>
          </p:nvSpPr>
          <p:spPr>
            <a:xfrm>
              <a:off x="526719" y="817029"/>
              <a:ext cx="608734" cy="572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285" name="Google Shape;285;p71"/>
            <p:cNvCxnSpPr/>
            <p:nvPr/>
          </p:nvCxnSpPr>
          <p:spPr>
            <a:xfrm>
              <a:off x="868890" y="1397999"/>
              <a:ext cx="318839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6" name="Google Shape;286;p71"/>
          <p:cNvGrpSpPr/>
          <p:nvPr/>
        </p:nvGrpSpPr>
        <p:grpSpPr>
          <a:xfrm>
            <a:off x="555517" y="2182110"/>
            <a:ext cx="3668954" cy="1366350"/>
            <a:chOff x="555517" y="2271506"/>
            <a:chExt cx="3668954" cy="1366350"/>
          </a:xfrm>
        </p:grpSpPr>
        <p:sp>
          <p:nvSpPr>
            <p:cNvPr id="287" name="Google Shape;287;p71"/>
            <p:cNvSpPr/>
            <p:nvPr/>
          </p:nvSpPr>
          <p:spPr>
            <a:xfrm>
              <a:off x="803906" y="2469221"/>
              <a:ext cx="3044592" cy="57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신장 이식 수혜자 관리의 문제 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1"/>
            <p:cNvSpPr/>
            <p:nvPr/>
          </p:nvSpPr>
          <p:spPr>
            <a:xfrm>
              <a:off x="756667" y="2887457"/>
              <a:ext cx="3467804" cy="750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국내 이식 신 성적에 대한 자료 부족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이식 후 발생하는 합병증이 흔하나 예방 대책 부재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1"/>
            <p:cNvSpPr/>
            <p:nvPr/>
          </p:nvSpPr>
          <p:spPr>
            <a:xfrm>
              <a:off x="555517" y="2271506"/>
              <a:ext cx="608734" cy="572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290" name="Google Shape;290;p71"/>
            <p:cNvCxnSpPr/>
            <p:nvPr/>
          </p:nvCxnSpPr>
          <p:spPr>
            <a:xfrm>
              <a:off x="868890" y="2843626"/>
              <a:ext cx="318839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1" name="Google Shape;291;p71"/>
          <p:cNvGrpSpPr/>
          <p:nvPr/>
        </p:nvGrpSpPr>
        <p:grpSpPr>
          <a:xfrm>
            <a:off x="555517" y="3502895"/>
            <a:ext cx="3668954" cy="1445410"/>
            <a:chOff x="555517" y="3502895"/>
            <a:chExt cx="3668954" cy="1445410"/>
          </a:xfrm>
        </p:grpSpPr>
        <p:sp>
          <p:nvSpPr>
            <p:cNvPr id="292" name="Google Shape;292;p71"/>
            <p:cNvSpPr/>
            <p:nvPr/>
          </p:nvSpPr>
          <p:spPr>
            <a:xfrm>
              <a:off x="803906" y="3712695"/>
              <a:ext cx="3044592" cy="601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신장 공여자 관리의 문제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1"/>
            <p:cNvSpPr/>
            <p:nvPr/>
          </p:nvSpPr>
          <p:spPr>
            <a:xfrm>
              <a:off x="756667" y="4116944"/>
              <a:ext cx="3467804" cy="831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공여자 부족 및 공여 후 안전에 대한 맹목적 우려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국내 공여 후 예후에 대한 기초 자료 부족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불법적 원정 장기 이식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1"/>
            <p:cNvSpPr/>
            <p:nvPr/>
          </p:nvSpPr>
          <p:spPr>
            <a:xfrm>
              <a:off x="555517" y="3502895"/>
              <a:ext cx="608734" cy="572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cxnSp>
          <p:nvCxnSpPr>
            <p:cNvPr id="295" name="Google Shape;295;p71"/>
            <p:cNvCxnSpPr/>
            <p:nvPr/>
          </p:nvCxnSpPr>
          <p:spPr>
            <a:xfrm>
              <a:off x="868890" y="4075015"/>
              <a:ext cx="318839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6" name="Google Shape;296;p71"/>
          <p:cNvGrpSpPr/>
          <p:nvPr/>
        </p:nvGrpSpPr>
        <p:grpSpPr>
          <a:xfrm>
            <a:off x="4883778" y="2379825"/>
            <a:ext cx="3857860" cy="1184633"/>
            <a:chOff x="4889265" y="1022260"/>
            <a:chExt cx="3421715" cy="1184633"/>
          </a:xfrm>
        </p:grpSpPr>
        <p:sp>
          <p:nvSpPr>
            <p:cNvPr id="297" name="Google Shape;297;p71"/>
            <p:cNvSpPr/>
            <p:nvPr/>
          </p:nvSpPr>
          <p:spPr>
            <a:xfrm>
              <a:off x="4978714" y="1022260"/>
              <a:ext cx="3313961" cy="400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48135"/>
                  </a:solidFill>
                  <a:latin typeface="Arial"/>
                  <a:ea typeface="Arial"/>
                  <a:cs typeface="Arial"/>
                  <a:sym typeface="Arial"/>
                </a:rPr>
                <a:t>신장 이식 수혜자 관리 지침 확보의 필요성</a:t>
              </a:r>
              <a:endParaRPr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1"/>
            <p:cNvSpPr/>
            <p:nvPr/>
          </p:nvSpPr>
          <p:spPr>
            <a:xfrm>
              <a:off x="4960408" y="1384273"/>
              <a:ext cx="3350572" cy="700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국내 이식 신 성적 및 합병증 발생에 대한 기초 자료 확보로 수혜자 관리의 문제점 확인 필요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국내 현황을 반영한 수혜자 관리 지침 구축 필요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1"/>
            <p:cNvSpPr/>
            <p:nvPr/>
          </p:nvSpPr>
          <p:spPr>
            <a:xfrm>
              <a:off x="4889265" y="1057044"/>
              <a:ext cx="3408897" cy="1149849"/>
            </a:xfrm>
            <a:prstGeom prst="roundRect">
              <a:avLst>
                <a:gd fmla="val 8586" name="adj"/>
              </a:avLst>
            </a:prstGeom>
            <a:noFill/>
            <a:ln cap="flat" cmpd="sng" w="28575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0" name="Google Shape;300;p71"/>
            <p:cNvCxnSpPr/>
            <p:nvPr/>
          </p:nvCxnSpPr>
          <p:spPr>
            <a:xfrm>
              <a:off x="4978714" y="1397999"/>
              <a:ext cx="3138981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1" name="Google Shape;301;p71"/>
          <p:cNvSpPr/>
          <p:nvPr/>
        </p:nvSpPr>
        <p:spPr>
          <a:xfrm rot="-5400000">
            <a:off x="4320350" y="2809988"/>
            <a:ext cx="459421" cy="473455"/>
          </a:xfrm>
          <a:prstGeom prst="downArrow">
            <a:avLst>
              <a:gd fmla="val 58272" name="adj1"/>
              <a:gd fmla="val 38942" name="adj2"/>
            </a:avLst>
          </a:prstGeom>
          <a:gradFill>
            <a:gsLst>
              <a:gs pos="0">
                <a:srgbClr val="000000">
                  <a:alpha val="0"/>
                </a:srgbClr>
              </a:gs>
              <a:gs pos="49600">
                <a:srgbClr val="000000">
                  <a:alpha val="26666"/>
                </a:srgbClr>
              </a:gs>
              <a:gs pos="99000">
                <a:srgbClr val="000000">
                  <a:alpha val="36862"/>
                </a:srgbClr>
              </a:gs>
              <a:gs pos="100000">
                <a:srgbClr val="000000">
                  <a:alpha val="36862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71"/>
          <p:cNvGrpSpPr/>
          <p:nvPr/>
        </p:nvGrpSpPr>
        <p:grpSpPr>
          <a:xfrm>
            <a:off x="4892893" y="3743164"/>
            <a:ext cx="3828107" cy="1184633"/>
            <a:chOff x="4889265" y="1022260"/>
            <a:chExt cx="3421715" cy="1184633"/>
          </a:xfrm>
        </p:grpSpPr>
        <p:sp>
          <p:nvSpPr>
            <p:cNvPr id="303" name="Google Shape;303;p71"/>
            <p:cNvSpPr/>
            <p:nvPr/>
          </p:nvSpPr>
          <p:spPr>
            <a:xfrm>
              <a:off x="4978714" y="1022260"/>
              <a:ext cx="3313961" cy="400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548135"/>
                  </a:solidFill>
                  <a:latin typeface="Arial"/>
                  <a:ea typeface="Arial"/>
                  <a:cs typeface="Arial"/>
                  <a:sym typeface="Arial"/>
                </a:rPr>
                <a:t>신장 공여자 관리 지침 확보의 필요성</a:t>
              </a:r>
              <a:endParaRPr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1"/>
            <p:cNvSpPr/>
            <p:nvPr/>
          </p:nvSpPr>
          <p:spPr>
            <a:xfrm>
              <a:off x="4960408" y="1394996"/>
              <a:ext cx="3350572" cy="700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2150" lIns="104300" spcFirstLastPara="1" rIns="104300" wrap="square" tIns="5215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공여 후 안전성 증진을 위한 관리 지침 필요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공여 후 장기 예후에 대한 다각적 기초 자료 확보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• 윤리적인 생체 이식 증대를 위한 정책 기반 마련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1"/>
            <p:cNvSpPr/>
            <p:nvPr/>
          </p:nvSpPr>
          <p:spPr>
            <a:xfrm>
              <a:off x="4889265" y="1057044"/>
              <a:ext cx="3408897" cy="1149849"/>
            </a:xfrm>
            <a:prstGeom prst="roundRect">
              <a:avLst>
                <a:gd fmla="val 8586" name="adj"/>
              </a:avLst>
            </a:prstGeom>
            <a:noFill/>
            <a:ln cap="flat" cmpd="sng" w="28575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" name="Google Shape;306;p71"/>
            <p:cNvCxnSpPr/>
            <p:nvPr/>
          </p:nvCxnSpPr>
          <p:spPr>
            <a:xfrm>
              <a:off x="4978714" y="1397999"/>
              <a:ext cx="3138981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7" name="Google Shape;307;p71"/>
          <p:cNvSpPr/>
          <p:nvPr/>
        </p:nvSpPr>
        <p:spPr>
          <a:xfrm rot="-5400000">
            <a:off x="4329465" y="4173327"/>
            <a:ext cx="459421" cy="473455"/>
          </a:xfrm>
          <a:prstGeom prst="downArrow">
            <a:avLst>
              <a:gd fmla="val 58272" name="adj1"/>
              <a:gd fmla="val 38942" name="adj2"/>
            </a:avLst>
          </a:prstGeom>
          <a:gradFill>
            <a:gsLst>
              <a:gs pos="0">
                <a:srgbClr val="000000">
                  <a:alpha val="0"/>
                </a:srgbClr>
              </a:gs>
              <a:gs pos="49600">
                <a:srgbClr val="000000">
                  <a:alpha val="26666"/>
                </a:srgbClr>
              </a:gs>
              <a:gs pos="99000">
                <a:srgbClr val="000000">
                  <a:alpha val="36862"/>
                </a:srgbClr>
              </a:gs>
              <a:gs pos="100000">
                <a:srgbClr val="000000">
                  <a:alpha val="36862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71"/>
          <p:cNvGrpSpPr/>
          <p:nvPr/>
        </p:nvGrpSpPr>
        <p:grpSpPr>
          <a:xfrm>
            <a:off x="8522025" y="94885"/>
            <a:ext cx="461271" cy="411270"/>
            <a:chOff x="6432164" y="3393703"/>
            <a:chExt cx="730712" cy="628740"/>
          </a:xfrm>
        </p:grpSpPr>
        <p:pic>
          <p:nvPicPr>
            <p:cNvPr id="309" name="Google Shape;309;p71"/>
            <p:cNvPicPr preferRelativeResize="0"/>
            <p:nvPr/>
          </p:nvPicPr>
          <p:blipFill rotWithShape="1">
            <a:blip r:embed="rId3">
              <a:alphaModFix/>
            </a:blip>
            <a:srcRect b="0" l="19186" r="48055" t="0"/>
            <a:stretch/>
          </p:blipFill>
          <p:spPr>
            <a:xfrm>
              <a:off x="6432164" y="3393703"/>
              <a:ext cx="367791" cy="628740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fadeDir="5400000" kx="0" rotWithShape="0" algn="bl" stA="38000" stPos="0" sy="-100000" ky="0"/>
            </a:effectLst>
          </p:spPr>
        </p:pic>
        <p:pic>
          <p:nvPicPr>
            <p:cNvPr id="310" name="Google Shape;310;p71"/>
            <p:cNvPicPr preferRelativeResize="0"/>
            <p:nvPr/>
          </p:nvPicPr>
          <p:blipFill rotWithShape="1">
            <a:blip r:embed="rId3">
              <a:alphaModFix/>
            </a:blip>
            <a:srcRect b="0" l="47410" r="18493" t="0"/>
            <a:stretch/>
          </p:blipFill>
          <p:spPr>
            <a:xfrm>
              <a:off x="6780059" y="3393703"/>
              <a:ext cx="382817" cy="628740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fadeDir="5400000" kx="0" rotWithShape="0" algn="bl" stA="38000" stPos="0" sy="-100000" ky="0"/>
            </a:effectLst>
          </p:spPr>
        </p:pic>
      </p:grpSp>
      <p:pic>
        <p:nvPicPr>
          <p:cNvPr id="311" name="Google Shape;311;p71"/>
          <p:cNvPicPr preferRelativeResize="0"/>
          <p:nvPr/>
        </p:nvPicPr>
        <p:blipFill rotWithShape="1">
          <a:blip r:embed="rId3">
            <a:alphaModFix/>
          </a:blip>
          <a:srcRect b="0" l="47410" r="18493" t="0"/>
          <a:stretch/>
        </p:blipFill>
        <p:spPr>
          <a:xfrm>
            <a:off x="3333869" y="2414609"/>
            <a:ext cx="241658" cy="41127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grpSp>
        <p:nvGrpSpPr>
          <p:cNvPr id="312" name="Google Shape;312;p71"/>
          <p:cNvGrpSpPr/>
          <p:nvPr/>
        </p:nvGrpSpPr>
        <p:grpSpPr>
          <a:xfrm>
            <a:off x="2934372" y="3747156"/>
            <a:ext cx="268538" cy="402395"/>
            <a:chOff x="9520705" y="5704728"/>
            <a:chExt cx="463485" cy="628740"/>
          </a:xfrm>
        </p:grpSpPr>
        <p:pic>
          <p:nvPicPr>
            <p:cNvPr id="313" name="Google Shape;313;p71"/>
            <p:cNvPicPr preferRelativeResize="0"/>
            <p:nvPr/>
          </p:nvPicPr>
          <p:blipFill rotWithShape="1">
            <a:blip r:embed="rId3">
              <a:alphaModFix/>
            </a:blip>
            <a:srcRect b="31243" l="59917" r="29665" t="41699"/>
            <a:stretch/>
          </p:blipFill>
          <p:spPr>
            <a:xfrm>
              <a:off x="9867231" y="5970986"/>
              <a:ext cx="116958" cy="170121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fadeDir="5400000" kx="0" rotWithShape="0" algn="bl" stA="38000" stPos="0" sy="-100000" ky="0"/>
            </a:effectLst>
          </p:spPr>
        </p:pic>
        <p:pic>
          <p:nvPicPr>
            <p:cNvPr id="314" name="Google Shape;314;p71"/>
            <p:cNvPicPr preferRelativeResize="0"/>
            <p:nvPr/>
          </p:nvPicPr>
          <p:blipFill rotWithShape="1">
            <a:blip r:embed="rId3">
              <a:alphaModFix/>
            </a:blip>
            <a:srcRect b="0" l="19186" r="48055" t="0"/>
            <a:stretch/>
          </p:blipFill>
          <p:spPr>
            <a:xfrm>
              <a:off x="9520705" y="5704728"/>
              <a:ext cx="367791" cy="628740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fadeDir="5400000" kx="0" rotWithShape="0" algn="bl" stA="38000" stPos="0" sy="-100000" ky="0"/>
            </a:effectLst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2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2"/>
          <p:cNvSpPr txBox="1"/>
          <p:nvPr/>
        </p:nvSpPr>
        <p:spPr>
          <a:xfrm>
            <a:off x="555517" y="358422"/>
            <a:ext cx="250389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신장 이식의 필요성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2"/>
          <p:cNvSpPr/>
          <p:nvPr/>
        </p:nvSpPr>
        <p:spPr>
          <a:xfrm>
            <a:off x="468313" y="941947"/>
            <a:ext cx="3356927" cy="22639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 말기신부전 환자 사망률</a:t>
            </a:r>
            <a:endParaRPr/>
          </a:p>
        </p:txBody>
      </p:sp>
      <p:sp>
        <p:nvSpPr>
          <p:cNvPr id="322" name="Google Shape;322;p72"/>
          <p:cNvSpPr/>
          <p:nvPr/>
        </p:nvSpPr>
        <p:spPr>
          <a:xfrm>
            <a:off x="468313" y="3041590"/>
            <a:ext cx="3356927" cy="22639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말기신부전 환자 1인당 단일 상병 진료비 부담 1위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022" y="1225424"/>
            <a:ext cx="2663507" cy="181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263" y="3372214"/>
            <a:ext cx="3230425" cy="1749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2"/>
          <p:cNvSpPr txBox="1"/>
          <p:nvPr/>
        </p:nvSpPr>
        <p:spPr>
          <a:xfrm>
            <a:off x="2076457" y="1225424"/>
            <a:ext cx="17716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대한신장학회, 국가암등록사업자료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2"/>
          <p:cNvSpPr txBox="1"/>
          <p:nvPr/>
        </p:nvSpPr>
        <p:spPr>
          <a:xfrm>
            <a:off x="2329732" y="3322589"/>
            <a:ext cx="15183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보건의료빅데이터개방시스템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2"/>
          <p:cNvSpPr/>
          <p:nvPr/>
        </p:nvSpPr>
        <p:spPr>
          <a:xfrm rot="-5400000">
            <a:off x="4320351" y="1896779"/>
            <a:ext cx="459421" cy="473455"/>
          </a:xfrm>
          <a:prstGeom prst="downArrow">
            <a:avLst>
              <a:gd fmla="val 58272" name="adj1"/>
              <a:gd fmla="val 38942" name="adj2"/>
            </a:avLst>
          </a:prstGeom>
          <a:gradFill>
            <a:gsLst>
              <a:gs pos="0">
                <a:srgbClr val="000000">
                  <a:alpha val="0"/>
                </a:srgbClr>
              </a:gs>
              <a:gs pos="49600">
                <a:srgbClr val="000000">
                  <a:alpha val="26666"/>
                </a:srgbClr>
              </a:gs>
              <a:gs pos="99000">
                <a:srgbClr val="000000">
                  <a:alpha val="36862"/>
                </a:srgbClr>
              </a:gs>
              <a:gs pos="100000">
                <a:srgbClr val="000000">
                  <a:alpha val="36862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2"/>
          <p:cNvSpPr/>
          <p:nvPr/>
        </p:nvSpPr>
        <p:spPr>
          <a:xfrm rot="-5400000">
            <a:off x="4320350" y="3656999"/>
            <a:ext cx="459421" cy="473455"/>
          </a:xfrm>
          <a:prstGeom prst="downArrow">
            <a:avLst>
              <a:gd fmla="val 58272" name="adj1"/>
              <a:gd fmla="val 38942" name="adj2"/>
            </a:avLst>
          </a:prstGeom>
          <a:gradFill>
            <a:gsLst>
              <a:gs pos="0">
                <a:srgbClr val="000000">
                  <a:alpha val="0"/>
                </a:srgbClr>
              </a:gs>
              <a:gs pos="49600">
                <a:srgbClr val="000000">
                  <a:alpha val="26666"/>
                </a:srgbClr>
              </a:gs>
              <a:gs pos="99000">
                <a:srgbClr val="000000">
                  <a:alpha val="36862"/>
                </a:srgbClr>
              </a:gs>
              <a:gs pos="100000">
                <a:srgbClr val="000000">
                  <a:alpha val="36862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2"/>
          <p:cNvSpPr/>
          <p:nvPr/>
        </p:nvSpPr>
        <p:spPr>
          <a:xfrm>
            <a:off x="4981808" y="939469"/>
            <a:ext cx="3356927" cy="22639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생존율을 획기적으로 높임!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2"/>
          <p:cNvSpPr/>
          <p:nvPr/>
        </p:nvSpPr>
        <p:spPr>
          <a:xfrm>
            <a:off x="4981808" y="3039112"/>
            <a:ext cx="3356927" cy="22639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전체적인 진료비 부담 경감!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72"/>
          <p:cNvPicPr preferRelativeResize="0"/>
          <p:nvPr/>
        </p:nvPicPr>
        <p:blipFill rotWithShape="1">
          <a:blip r:embed="rId5">
            <a:alphaModFix/>
          </a:blip>
          <a:srcRect b="0" l="12262" r="0" t="0"/>
          <a:stretch/>
        </p:blipFill>
        <p:spPr>
          <a:xfrm>
            <a:off x="5091149" y="3363125"/>
            <a:ext cx="3183050" cy="17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9530" y="1225424"/>
            <a:ext cx="2822889" cy="187984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2"/>
          <p:cNvSpPr txBox="1"/>
          <p:nvPr/>
        </p:nvSpPr>
        <p:spPr>
          <a:xfrm>
            <a:off x="5903453" y="1222946"/>
            <a:ext cx="243528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대한신장학회, 국가암등록사업자료, 질병관리본부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2"/>
          <p:cNvSpPr txBox="1"/>
          <p:nvPr/>
        </p:nvSpPr>
        <p:spPr>
          <a:xfrm>
            <a:off x="6820371" y="3274396"/>
            <a:ext cx="15183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보건의료빅데이터개방시스템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3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3"/>
          <p:cNvSpPr txBox="1"/>
          <p:nvPr/>
        </p:nvSpPr>
        <p:spPr>
          <a:xfrm>
            <a:off x="555517" y="358422"/>
            <a:ext cx="2861361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신 이식 수혜자의 특징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73"/>
          <p:cNvGrpSpPr/>
          <p:nvPr/>
        </p:nvGrpSpPr>
        <p:grpSpPr>
          <a:xfrm>
            <a:off x="2421934" y="1084374"/>
            <a:ext cx="3869462" cy="4087986"/>
            <a:chOff x="2189657" y="1518074"/>
            <a:chExt cx="4805214" cy="4809396"/>
          </a:xfrm>
        </p:grpSpPr>
        <p:grpSp>
          <p:nvGrpSpPr>
            <p:cNvPr id="342" name="Google Shape;342;p73"/>
            <p:cNvGrpSpPr/>
            <p:nvPr/>
          </p:nvGrpSpPr>
          <p:grpSpPr>
            <a:xfrm>
              <a:off x="2189657" y="1518074"/>
              <a:ext cx="4805214" cy="4809396"/>
              <a:chOff x="2189657" y="1518074"/>
              <a:chExt cx="4805214" cy="4809396"/>
            </a:xfrm>
          </p:grpSpPr>
          <p:grpSp>
            <p:nvGrpSpPr>
              <p:cNvPr id="343" name="Google Shape;343;p73"/>
              <p:cNvGrpSpPr/>
              <p:nvPr/>
            </p:nvGrpSpPr>
            <p:grpSpPr>
              <a:xfrm>
                <a:off x="2189657" y="1518074"/>
                <a:ext cx="3081524" cy="3081908"/>
                <a:chOff x="2189657" y="1518074"/>
                <a:chExt cx="3081524" cy="3081908"/>
              </a:xfrm>
            </p:grpSpPr>
            <p:sp>
              <p:nvSpPr>
                <p:cNvPr id="344" name="Google Shape;344;p73"/>
                <p:cNvSpPr/>
                <p:nvPr/>
              </p:nvSpPr>
              <p:spPr>
                <a:xfrm rot="2704386">
                  <a:off x="2587548" y="2022795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AEC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73"/>
                <p:cNvSpPr/>
                <p:nvPr/>
              </p:nvSpPr>
              <p:spPr>
                <a:xfrm rot="2704386">
                  <a:off x="2658256" y="2045719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chemeClr val="lt1"/>
                    </a:gs>
                    <a:gs pos="4000">
                      <a:schemeClr val="lt1"/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6" name="Google Shape;346;p73"/>
              <p:cNvGrpSpPr/>
              <p:nvPr/>
            </p:nvGrpSpPr>
            <p:grpSpPr>
              <a:xfrm>
                <a:off x="3913347" y="1518074"/>
                <a:ext cx="3081524" cy="3081908"/>
                <a:chOff x="3913347" y="1518074"/>
                <a:chExt cx="3081524" cy="3081908"/>
              </a:xfrm>
            </p:grpSpPr>
            <p:sp>
              <p:nvSpPr>
                <p:cNvPr id="347" name="Google Shape;347;p73"/>
                <p:cNvSpPr/>
                <p:nvPr/>
              </p:nvSpPr>
              <p:spPr>
                <a:xfrm flipH="1" rot="-2704386">
                  <a:off x="4311238" y="2022795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47B2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73"/>
                <p:cNvSpPr/>
                <p:nvPr/>
              </p:nvSpPr>
              <p:spPr>
                <a:xfrm flipH="1" rot="-2704386">
                  <a:off x="4442339" y="2045719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chemeClr val="lt1"/>
                    </a:gs>
                    <a:gs pos="4000">
                      <a:schemeClr val="lt1"/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9" name="Google Shape;349;p73"/>
              <p:cNvGrpSpPr/>
              <p:nvPr/>
            </p:nvGrpSpPr>
            <p:grpSpPr>
              <a:xfrm>
                <a:off x="2189658" y="3245561"/>
                <a:ext cx="3081524" cy="3081908"/>
                <a:chOff x="2189658" y="3245561"/>
                <a:chExt cx="3081524" cy="3081908"/>
              </a:xfrm>
            </p:grpSpPr>
            <p:sp>
              <p:nvSpPr>
                <p:cNvPr id="350" name="Google Shape;350;p73"/>
                <p:cNvSpPr/>
                <p:nvPr/>
              </p:nvSpPr>
              <p:spPr>
                <a:xfrm flipH="1" rot="8095614">
                  <a:off x="2587549" y="3750282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D33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73"/>
                <p:cNvSpPr/>
                <p:nvPr/>
              </p:nvSpPr>
              <p:spPr>
                <a:xfrm flipH="1" rot="8095614">
                  <a:off x="2658255" y="3828042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rgbClr val="FFFFFF">
                        <a:alpha val="53725"/>
                      </a:srgbClr>
                    </a:gs>
                    <a:gs pos="4000">
                      <a:srgbClr val="FFFFFF">
                        <a:alpha val="53725"/>
                      </a:srgbClr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2" name="Google Shape;352;p73"/>
              <p:cNvGrpSpPr/>
              <p:nvPr/>
            </p:nvGrpSpPr>
            <p:grpSpPr>
              <a:xfrm>
                <a:off x="3913348" y="3245562"/>
                <a:ext cx="3081524" cy="3081908"/>
                <a:chOff x="3913348" y="3245562"/>
                <a:chExt cx="3081524" cy="3081908"/>
              </a:xfrm>
            </p:grpSpPr>
            <p:sp>
              <p:nvSpPr>
                <p:cNvPr id="353" name="Google Shape;353;p73"/>
                <p:cNvSpPr/>
                <p:nvPr/>
              </p:nvSpPr>
              <p:spPr>
                <a:xfrm rot="-8095614">
                  <a:off x="4311239" y="3750283"/>
                  <a:ext cx="2285741" cy="2072467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4948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2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73"/>
                <p:cNvSpPr/>
                <p:nvPr/>
              </p:nvSpPr>
              <p:spPr>
                <a:xfrm rot="-8095614">
                  <a:off x="4442339" y="3828041"/>
                  <a:ext cx="2088738" cy="1957905"/>
                </a:xfrm>
                <a:prstGeom prst="homePlate">
                  <a:avLst>
                    <a:gd fmla="val 45973" name="adj"/>
                  </a:avLst>
                </a:prstGeom>
                <a:gradFill>
                  <a:gsLst>
                    <a:gs pos="0">
                      <a:srgbClr val="FFFFFF">
                        <a:alpha val="53725"/>
                      </a:srgbClr>
                    </a:gs>
                    <a:gs pos="4000">
                      <a:srgbClr val="FFFFFF">
                        <a:alpha val="53725"/>
                      </a:srgbClr>
                    </a:gs>
                    <a:gs pos="48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5" name="Google Shape;355;p73"/>
            <p:cNvSpPr/>
            <p:nvPr/>
          </p:nvSpPr>
          <p:spPr>
            <a:xfrm>
              <a:off x="3631750" y="2973572"/>
              <a:ext cx="1921802" cy="19218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6" name="Google Shape;356;p73"/>
          <p:cNvCxnSpPr/>
          <p:nvPr/>
        </p:nvCxnSpPr>
        <p:spPr>
          <a:xfrm>
            <a:off x="3744476" y="3125258"/>
            <a:ext cx="13062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73"/>
          <p:cNvSpPr/>
          <p:nvPr/>
        </p:nvSpPr>
        <p:spPr>
          <a:xfrm>
            <a:off x="3850055" y="3184706"/>
            <a:ext cx="11031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INSERT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TEXT</a:t>
            </a:r>
            <a:endParaRPr sz="14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0001.png" id="358" name="Google Shape;35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961" y="1418618"/>
            <a:ext cx="244564" cy="27600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59" name="Google Shape;359;p73"/>
          <p:cNvSpPr/>
          <p:nvPr/>
        </p:nvSpPr>
        <p:spPr>
          <a:xfrm>
            <a:off x="2787732" y="1759464"/>
            <a:ext cx="1366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전통적 위험인자</a:t>
            </a:r>
            <a:endParaRPr b="1"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0" name="Google Shape;360;p73"/>
          <p:cNvSpPr/>
          <p:nvPr/>
        </p:nvSpPr>
        <p:spPr>
          <a:xfrm>
            <a:off x="4425904" y="1745120"/>
            <a:ext cx="1533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말기신부전 특이</a:t>
            </a:r>
            <a:endParaRPr b="1"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1" name="Google Shape;361;p73"/>
          <p:cNvSpPr/>
          <p:nvPr/>
        </p:nvSpPr>
        <p:spPr>
          <a:xfrm>
            <a:off x="2623835" y="3671686"/>
            <a:ext cx="14014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면역억제제 독성</a:t>
            </a:r>
            <a:endParaRPr b="1"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2" name="Google Shape;362;p73"/>
          <p:cNvSpPr/>
          <p:nvPr/>
        </p:nvSpPr>
        <p:spPr>
          <a:xfrm>
            <a:off x="4765980" y="3666918"/>
            <a:ext cx="1458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장기적 면역 저하</a:t>
            </a:r>
            <a:endParaRPr b="1"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63" name="Google Shape;363;p73"/>
          <p:cNvCxnSpPr/>
          <p:nvPr/>
        </p:nvCxnSpPr>
        <p:spPr>
          <a:xfrm>
            <a:off x="2839018" y="2036901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73"/>
          <p:cNvCxnSpPr/>
          <p:nvPr/>
        </p:nvCxnSpPr>
        <p:spPr>
          <a:xfrm>
            <a:off x="4592061" y="2020222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73"/>
          <p:cNvCxnSpPr/>
          <p:nvPr/>
        </p:nvCxnSpPr>
        <p:spPr>
          <a:xfrm>
            <a:off x="2760274" y="3946870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73"/>
          <p:cNvCxnSpPr/>
          <p:nvPr/>
        </p:nvCxnSpPr>
        <p:spPr>
          <a:xfrm>
            <a:off x="4790983" y="3946870"/>
            <a:ext cx="12756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73"/>
          <p:cNvSpPr txBox="1"/>
          <p:nvPr/>
        </p:nvSpPr>
        <p:spPr>
          <a:xfrm>
            <a:off x="2762118" y="2024560"/>
            <a:ext cx="11229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고령의 나이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유전적인 요인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당뇨 (&gt;50%)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고혈압 (&gt;90%)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이상지질혈증 (&gt;40%)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3"/>
          <p:cNvSpPr txBox="1"/>
          <p:nvPr/>
        </p:nvSpPr>
        <p:spPr>
          <a:xfrm>
            <a:off x="4580561" y="2022812"/>
            <a:ext cx="14204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요독성 산화 스트레스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염증 상태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빈혈, 좌심실비대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미네랄-뼈 대사질환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혈관 석회화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3"/>
          <p:cNvSpPr txBox="1"/>
          <p:nvPr/>
        </p:nvSpPr>
        <p:spPr>
          <a:xfrm>
            <a:off x="3005454" y="3950592"/>
            <a:ext cx="112291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비만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당뇨/고혈압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이상지질혈증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대사증후군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골대사이상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3"/>
          <p:cNvSpPr txBox="1"/>
          <p:nvPr/>
        </p:nvSpPr>
        <p:spPr>
          <a:xfrm>
            <a:off x="4823974" y="3996638"/>
            <a:ext cx="1122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기회 감염의 증가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악성 종양 발생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004.png" id="371" name="Google Shape;37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882" y="1410829"/>
            <a:ext cx="318526" cy="27387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0033.png" id="372" name="Google Shape;37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4071" y="3360685"/>
            <a:ext cx="269425" cy="26315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3"/>
          <p:cNvSpPr/>
          <p:nvPr/>
        </p:nvSpPr>
        <p:spPr>
          <a:xfrm>
            <a:off x="3797782" y="2607084"/>
            <a:ext cx="11031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수혜자</a:t>
            </a:r>
            <a:endParaRPr b="1" sz="24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4" name="Google Shape;374;p73"/>
          <p:cNvSpPr/>
          <p:nvPr/>
        </p:nvSpPr>
        <p:spPr>
          <a:xfrm flipH="1">
            <a:off x="7442332" y="2102553"/>
            <a:ext cx="2255518" cy="2288661"/>
          </a:xfrm>
          <a:prstGeom prst="homePlate">
            <a:avLst>
              <a:gd fmla="val 47642" name="adj"/>
            </a:avLst>
          </a:prstGeom>
          <a:gradFill>
            <a:gsLst>
              <a:gs pos="0">
                <a:schemeClr val="lt1"/>
              </a:gs>
              <a:gs pos="4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071.png" id="375" name="Google Shape;37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5429" y="3327484"/>
            <a:ext cx="298694" cy="27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111" y="914426"/>
            <a:ext cx="2207094" cy="17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26" y="2771162"/>
            <a:ext cx="2629621" cy="17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3"/>
          <p:cNvPicPr preferRelativeResize="0"/>
          <p:nvPr/>
        </p:nvPicPr>
        <p:blipFill rotWithShape="1">
          <a:blip r:embed="rId9">
            <a:alphaModFix/>
          </a:blip>
          <a:srcRect b="0" l="53542" r="0" t="0"/>
          <a:stretch/>
        </p:blipFill>
        <p:spPr>
          <a:xfrm>
            <a:off x="6445538" y="969690"/>
            <a:ext cx="2297179" cy="198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32858" y="3217060"/>
            <a:ext cx="2983647" cy="143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4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74"/>
          <p:cNvSpPr txBox="1"/>
          <p:nvPr/>
        </p:nvSpPr>
        <p:spPr>
          <a:xfrm>
            <a:off x="555517" y="358422"/>
            <a:ext cx="2622513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이식 신 실패의 원인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17" y="997186"/>
            <a:ext cx="3238548" cy="201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 rotWithShape="1">
          <a:blip r:embed="rId4">
            <a:alphaModFix/>
          </a:blip>
          <a:srcRect b="0" l="0" r="0" t="6047"/>
          <a:stretch/>
        </p:blipFill>
        <p:spPr>
          <a:xfrm>
            <a:off x="1072282" y="3229374"/>
            <a:ext cx="2636769" cy="192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4"/>
          <p:cNvSpPr txBox="1"/>
          <p:nvPr/>
        </p:nvSpPr>
        <p:spPr>
          <a:xfrm>
            <a:off x="6690250" y="4804946"/>
            <a:ext cx="20786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2002 NEJM, 2018 Nephrol Dial Transplant,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2014 BMJ, 2018 Clin Exp Nephrol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74"/>
          <p:cNvSpPr txBox="1"/>
          <p:nvPr/>
        </p:nvSpPr>
        <p:spPr>
          <a:xfrm>
            <a:off x="121220" y="998240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미국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4"/>
          <p:cNvSpPr txBox="1"/>
          <p:nvPr/>
        </p:nvSpPr>
        <p:spPr>
          <a:xfrm>
            <a:off x="121220" y="3225245"/>
            <a:ext cx="14029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영국 국가 코호트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(N=22,730, 2000-2013)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736" y="1121350"/>
            <a:ext cx="2218487" cy="16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4736" y="2930800"/>
            <a:ext cx="2935538" cy="219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 txBox="1"/>
          <p:nvPr>
            <p:ph idx="12" type="sldNum"/>
          </p:nvPr>
        </p:nvSpPr>
        <p:spPr>
          <a:xfrm>
            <a:off x="8301790" y="4847830"/>
            <a:ext cx="7742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50">
                <a:solidFill>
                  <a:srgbClr val="D5E8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50">
              <a:solidFill>
                <a:srgbClr val="D5E8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5"/>
          <p:cNvSpPr txBox="1"/>
          <p:nvPr/>
        </p:nvSpPr>
        <p:spPr>
          <a:xfrm>
            <a:off x="555517" y="358422"/>
            <a:ext cx="4903586" cy="295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C6D29"/>
                </a:solidFill>
                <a:latin typeface="Calibri"/>
                <a:ea typeface="Calibri"/>
                <a:cs typeface="Calibri"/>
                <a:sym typeface="Calibri"/>
              </a:rPr>
              <a:t>수혜자 관련 기존 지침: 이식 관련 지침</a:t>
            </a:r>
            <a:endParaRPr b="1" sz="2400">
              <a:solidFill>
                <a:srgbClr val="2C6D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75"/>
          <p:cNvPicPr preferRelativeResize="0"/>
          <p:nvPr/>
        </p:nvPicPr>
        <p:blipFill rotWithShape="1">
          <a:blip r:embed="rId3">
            <a:alphaModFix/>
          </a:blip>
          <a:srcRect b="37976" l="59859" r="2124" t="10694"/>
          <a:stretch/>
        </p:blipFill>
        <p:spPr>
          <a:xfrm>
            <a:off x="631395" y="1646714"/>
            <a:ext cx="3805707" cy="173422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00" name="Google Shape;40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395" y="3553504"/>
            <a:ext cx="3805707" cy="116847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01" name="Google Shape;401;p75"/>
          <p:cNvSpPr txBox="1"/>
          <p:nvPr/>
        </p:nvSpPr>
        <p:spPr>
          <a:xfrm>
            <a:off x="0" y="4928056"/>
            <a:ext cx="56989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American Society of Transplantation, KDIGO Guidelines for Kidney Transplantation, European Renal Best Practice Guidelines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5"/>
          <p:cNvSpPr txBox="1"/>
          <p:nvPr/>
        </p:nvSpPr>
        <p:spPr>
          <a:xfrm>
            <a:off x="555517" y="960268"/>
            <a:ext cx="414610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이식 전 평가 혹은 이식 직후 관리에 대하여 중점적으로 제시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이식 후 장기 관리에 대한 지침은 부족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국내 지침 부재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7575" y="1179379"/>
            <a:ext cx="2850959" cy="374867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트루리시티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DULA 3 21 2014">
      <a:dk1>
        <a:srgbClr val="190B12"/>
      </a:dk1>
      <a:lt1>
        <a:srgbClr val="FFFFFF"/>
      </a:lt1>
      <a:dk2>
        <a:srgbClr val="938884"/>
      </a:dk2>
      <a:lt2>
        <a:srgbClr val="59118E"/>
      </a:lt2>
      <a:accent1>
        <a:srgbClr val="7AC143"/>
      </a:accent1>
      <a:accent2>
        <a:srgbClr val="50C8E8"/>
      </a:accent2>
      <a:accent3>
        <a:srgbClr val="E1DD55"/>
      </a:accent3>
      <a:accent4>
        <a:srgbClr val="E2DDCB"/>
      </a:accent4>
      <a:accent5>
        <a:srgbClr val="F9D616"/>
      </a:accent5>
      <a:accent6>
        <a:srgbClr val="7AC143"/>
      </a:accent6>
      <a:hlink>
        <a:srgbClr val="59118E"/>
      </a:hlink>
      <a:folHlink>
        <a:srgbClr val="50C8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DULA 3 21 2014">
      <a:dk1>
        <a:srgbClr val="190B12"/>
      </a:dk1>
      <a:lt1>
        <a:srgbClr val="FFFFFF"/>
      </a:lt1>
      <a:dk2>
        <a:srgbClr val="938884"/>
      </a:dk2>
      <a:lt2>
        <a:srgbClr val="59118E"/>
      </a:lt2>
      <a:accent1>
        <a:srgbClr val="7AC143"/>
      </a:accent1>
      <a:accent2>
        <a:srgbClr val="50C8E8"/>
      </a:accent2>
      <a:accent3>
        <a:srgbClr val="E1DD55"/>
      </a:accent3>
      <a:accent4>
        <a:srgbClr val="E2DDCB"/>
      </a:accent4>
      <a:accent5>
        <a:srgbClr val="F9D616"/>
      </a:accent5>
      <a:accent6>
        <a:srgbClr val="7AC143"/>
      </a:accent6>
      <a:hlink>
        <a:srgbClr val="59118E"/>
      </a:hlink>
      <a:folHlink>
        <a:srgbClr val="50C8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orporatePresentation6_16-9">
  <a:themeElements>
    <a:clrScheme name="트루리시티">
      <a:dk1>
        <a:srgbClr val="000000"/>
      </a:dk1>
      <a:lt1>
        <a:srgbClr val="FFFFFF"/>
      </a:lt1>
      <a:dk2>
        <a:srgbClr val="938884"/>
      </a:dk2>
      <a:lt2>
        <a:srgbClr val="E2DDCB"/>
      </a:lt2>
      <a:accent1>
        <a:srgbClr val="57338F"/>
      </a:accent1>
      <a:accent2>
        <a:srgbClr val="7AC143"/>
      </a:accent2>
      <a:accent3>
        <a:srgbClr val="50C8E8"/>
      </a:accent3>
      <a:accent4>
        <a:srgbClr val="FFC82F"/>
      </a:accent4>
      <a:accent5>
        <a:srgbClr val="190B12"/>
      </a:accent5>
      <a:accent6>
        <a:srgbClr val="D4252C"/>
      </a:accent6>
      <a:hlink>
        <a:srgbClr val="7F97A7"/>
      </a:hlink>
      <a:folHlink>
        <a:srgbClr val="4E4F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